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0" r:id="rId17"/>
    <p:sldId id="271" r:id="rId18"/>
    <p:sldId id="272" r:id="rId19"/>
  </p:sldIdLst>
  <p:sldSz cx="10287000" cy="10287000"/>
  <p:notesSz cx="6858000" cy="9144000"/>
  <p:embeddedFontLst>
    <p:embeddedFont>
      <p:font typeface="Gmarket Sans Bold" panose="020B0600000101010101" charset="-127"/>
      <p:bold r:id="rId21"/>
    </p:embeddedFont>
    <p:embeddedFont>
      <p:font typeface="Gmarket Sans Medium" panose="020B0600000101010101" charset="-127"/>
      <p:regular r:id="rId22"/>
    </p:embeddedFont>
    <p:embeddedFont>
      <p:font typeface="Noto Sans CJK KR Bold" panose="020B0600000101010101" charset="-127"/>
      <p:bold r:id="rId23"/>
    </p:embeddedFont>
    <p:embeddedFont>
      <p:font typeface="Noto Sans CJK KR Medium" panose="020B0600000101010101" charset="-127"/>
      <p:bold r:id="rId24"/>
    </p:embeddedFont>
    <p:embeddedFont>
      <p:font typeface="Noto Sans CJK KR Regular" panose="020B0600000101010101" charset="-127"/>
      <p:regular r:id="rId25"/>
    </p:embeddedFont>
    <p:embeddedFont>
      <p:font typeface="Pretendard Regular" panose="020B0600000101010101" charset="-127"/>
      <p:regular r:id="rId26"/>
    </p:embeddedFont>
    <p:embeddedFont>
      <p:font typeface="Anek Bangla Expanded Bold" panose="020B0600000101010101" charset="0"/>
      <p:bold r:id="rId27"/>
    </p:embeddedFont>
    <p:embeddedFont>
      <p:font typeface="Anek Bangla Expanded SemiBold" panose="020B0600000101010101" charset="0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나눔스퀘어 네오 Heavy" panose="00000A00000000000000" pitchFamily="2" charset="-127"/>
      <p:bold r:id="rId33"/>
    </p:embeddedFont>
    <p:embeddedFont>
      <p:font typeface="맑은 고딕" panose="020B0503020000020004" pitchFamily="50" charset="-127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243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82883-44BF-4B33-949A-ACD7758F7FC1}" type="datetimeFigureOut">
              <a:rPr lang="ko-KR" altLang="en-US" smtClean="0"/>
              <a:t>2025-09-25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8BA12-762C-4740-8A64-2973FBD4EF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0717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영문학전공과 번역전공 자리 바꾸기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8BA12-762C-4740-8A64-2973FBD4EF72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1742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영문학전공을 맨 위로 올리기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8BA12-762C-4740-8A64-2973FBD4EF72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9977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학과 강점 </a:t>
            </a:r>
            <a:r>
              <a:rPr lang="en-US" altLang="ko-KR" dirty="0"/>
              <a:t>(</a:t>
            </a:r>
            <a:r>
              <a:rPr lang="ko-KR" altLang="en-US" dirty="0"/>
              <a:t>현재 내용 삭제하고 대신 아래 내용 삽입</a:t>
            </a:r>
            <a:r>
              <a:rPr lang="en-US" altLang="ko-KR" dirty="0"/>
              <a:t>)</a:t>
            </a:r>
          </a:p>
          <a:p>
            <a:pPr marL="171450" indent="-171450">
              <a:buFontTx/>
              <a:buChar char="-"/>
            </a:pPr>
            <a:r>
              <a:rPr lang="ko-KR" altLang="en-US" dirty="0"/>
              <a:t>다양한 언어학 분야 및 영어교육 전문가 양성</a:t>
            </a:r>
            <a:endParaRPr lang="en-US" altLang="ko-KR" dirty="0"/>
          </a:p>
          <a:p>
            <a:pPr marL="171450" indent="-171450">
              <a:buFontTx/>
              <a:buChar char="-"/>
            </a:pPr>
            <a:r>
              <a:rPr lang="ko-KR" altLang="en-US" dirty="0"/>
              <a:t>언어능력과 인문학적 지식 제고 </a:t>
            </a:r>
            <a:endParaRPr lang="en-US" altLang="ko-KR" dirty="0"/>
          </a:p>
          <a:p>
            <a:pPr marL="171450" indent="-171450">
              <a:buFontTx/>
              <a:buChar char="-"/>
            </a:pPr>
            <a:r>
              <a:rPr lang="ko-KR" altLang="en-US" dirty="0"/>
              <a:t>토론 및 세미나 </a:t>
            </a:r>
            <a:endParaRPr lang="en-US" altLang="ko-KR" dirty="0"/>
          </a:p>
          <a:p>
            <a:pPr marL="171450" indent="-171450">
              <a:buFontTx/>
              <a:buChar char="-"/>
            </a:pPr>
            <a:endParaRPr lang="en-US" altLang="ko-KR" dirty="0"/>
          </a:p>
          <a:p>
            <a:pPr marL="0" indent="0">
              <a:buFontTx/>
              <a:buNone/>
            </a:pPr>
            <a:r>
              <a:rPr lang="en-US" altLang="ko-KR" dirty="0"/>
              <a:t>3. </a:t>
            </a:r>
            <a:r>
              <a:rPr lang="ko-KR" altLang="en-US" dirty="0"/>
              <a:t>졸업 후 진로</a:t>
            </a:r>
            <a:endParaRPr lang="en-US" altLang="ko-KR" dirty="0"/>
          </a:p>
          <a:p>
            <a:pPr marL="171450" indent="-171450">
              <a:buFontTx/>
              <a:buChar char="-"/>
            </a:pPr>
            <a:r>
              <a:rPr lang="ko-KR" altLang="en-US" dirty="0"/>
              <a:t>국내</a:t>
            </a:r>
            <a:r>
              <a:rPr lang="en-US" altLang="ko-KR" dirty="0"/>
              <a:t>/</a:t>
            </a:r>
            <a:r>
              <a:rPr lang="ko-KR" altLang="en-US" dirty="0"/>
              <a:t>외 박사과정 진학</a:t>
            </a:r>
            <a:endParaRPr lang="en-US" altLang="ko-KR" dirty="0"/>
          </a:p>
          <a:p>
            <a:pPr marL="171450" indent="-171450">
              <a:buFontTx/>
              <a:buChar char="-"/>
            </a:pPr>
            <a:r>
              <a:rPr lang="ko-KR" altLang="en-US" dirty="0"/>
              <a:t>영어교사 및 영어교육 연구원</a:t>
            </a:r>
            <a:endParaRPr lang="en-US" altLang="ko-KR" dirty="0"/>
          </a:p>
          <a:p>
            <a:pPr marL="171450" indent="-171450">
              <a:buFontTx/>
              <a:buChar char="-"/>
            </a:pPr>
            <a:r>
              <a:rPr lang="ko-KR" altLang="en-US" dirty="0"/>
              <a:t>영어교재 개발자</a:t>
            </a:r>
            <a:endParaRPr lang="en-US" altLang="ko-KR" dirty="0"/>
          </a:p>
          <a:p>
            <a:pPr marL="171450" indent="-171450">
              <a:buFontTx/>
              <a:buChar char="-"/>
            </a:pPr>
            <a:r>
              <a:rPr lang="ko-KR" altLang="en-US" dirty="0"/>
              <a:t>다국적 기업 취업 등</a:t>
            </a:r>
            <a:endParaRPr lang="en-US" altLang="ko-KR" dirty="0"/>
          </a:p>
          <a:p>
            <a:pPr marL="0" indent="0">
              <a:buFontTx/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8BA12-762C-4740-8A64-2973FBD4EF72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3436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강애진</a:t>
            </a:r>
            <a:r>
              <a:rPr lang="ko-KR" altLang="en-US" dirty="0"/>
              <a:t> 교수님과 내 분야를 동일하게 영어교육학</a:t>
            </a:r>
            <a:r>
              <a:rPr lang="en-US" altLang="ko-KR" dirty="0"/>
              <a:t>/TESOL</a:t>
            </a:r>
            <a:r>
              <a:rPr lang="ko-KR" altLang="en-US" dirty="0"/>
              <a:t>로 변경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8BA12-762C-4740-8A64-2973FBD4EF72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7783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8BA12-762C-4740-8A64-2973FBD4EF72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6557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여기에 </a:t>
            </a:r>
            <a:r>
              <a:rPr lang="ko-KR" altLang="en-US" dirty="0" err="1"/>
              <a:t>강애진교수님과</a:t>
            </a:r>
            <a:r>
              <a:rPr lang="ko-KR" altLang="en-US" dirty="0"/>
              <a:t> 저도 포함시켜주세요</a:t>
            </a:r>
            <a:r>
              <a:rPr lang="en-US" altLang="ko-KR" dirty="0"/>
              <a:t>. TESL</a:t>
            </a:r>
            <a:r>
              <a:rPr lang="ko-KR" altLang="en-US" dirty="0"/>
              <a:t>대신 </a:t>
            </a:r>
            <a:r>
              <a:rPr lang="en-US" altLang="ko-KR" dirty="0"/>
              <a:t>TESOL</a:t>
            </a:r>
            <a:r>
              <a:rPr lang="ko-KR" altLang="en-US" dirty="0"/>
              <a:t>로 변경해주세요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8BA12-762C-4740-8A64-2973FBD4EF72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7793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8BA12-762C-4740-8A64-2973FBD4EF72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1673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논문 </a:t>
            </a:r>
            <a:r>
              <a:rPr lang="ko-KR" altLang="en-US" dirty="0" err="1"/>
              <a:t>게재료</a:t>
            </a:r>
            <a:r>
              <a:rPr lang="en-US" altLang="ko-KR" dirty="0"/>
              <a:t>: 20</a:t>
            </a:r>
            <a:r>
              <a:rPr lang="ko-KR" altLang="en-US" dirty="0"/>
              <a:t>만원</a:t>
            </a:r>
            <a:r>
              <a:rPr lang="en-US" altLang="ko-KR" dirty="0"/>
              <a:t>(1</a:t>
            </a:r>
            <a:r>
              <a:rPr lang="ko-KR" altLang="en-US" dirty="0"/>
              <a:t>회당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8BA12-762C-4740-8A64-2973FBD4EF72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5202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학술제에 대해 좀 더 자세한 내용을 쓰면 </a:t>
            </a:r>
            <a:r>
              <a:rPr lang="ko-KR" altLang="en-US" dirty="0" err="1"/>
              <a:t>좋겠어요</a:t>
            </a:r>
            <a:r>
              <a:rPr lang="en-US" altLang="ko-KR" dirty="0"/>
              <a:t>. </a:t>
            </a:r>
            <a:r>
              <a:rPr lang="ko-KR" altLang="en-US" dirty="0"/>
              <a:t>예를 들어</a:t>
            </a:r>
            <a:r>
              <a:rPr lang="en-US" altLang="ko-KR" dirty="0"/>
              <a:t>: 1</a:t>
            </a:r>
            <a:r>
              <a:rPr lang="ko-KR" altLang="en-US" dirty="0"/>
              <a:t>년에 </a:t>
            </a:r>
            <a:r>
              <a:rPr lang="en-US" altLang="ko-KR" dirty="0"/>
              <a:t>2</a:t>
            </a:r>
            <a:r>
              <a:rPr lang="ko-KR" altLang="en-US" dirty="0"/>
              <a:t>회</a:t>
            </a:r>
            <a:r>
              <a:rPr lang="en-US" altLang="ko-KR" dirty="0"/>
              <a:t>; </a:t>
            </a:r>
            <a:r>
              <a:rPr lang="ko-KR" altLang="en-US" dirty="0"/>
              <a:t>각 전공별로 실시</a:t>
            </a:r>
            <a:r>
              <a:rPr lang="en-US" altLang="ko-KR" dirty="0"/>
              <a:t>; </a:t>
            </a:r>
            <a:r>
              <a:rPr lang="ko-KR" altLang="en-US" dirty="0"/>
              <a:t>학술제에서 뭘 하는지 등등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8BA12-762C-4740-8A64-2973FBD4EF72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342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8.png"/><Relationship Id="rId4" Type="http://schemas.openxmlformats.org/officeDocument/2006/relationships/image" Target="../media/image30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EkpdJ8aOla3MfpXwXjNFALbaTF6TvMU_/view?usp=shari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rive.google.com/file/d/1trFAL8NI3IaeNqdNfICmi5IYbMT498BT/view?usp=sharin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grad-english@sookmyung.ac.kr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3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3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9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3937000"/>
            <a:ext cx="10287000" cy="1752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13000"/>
          </a:blip>
          <a:stretch>
            <a:fillRect/>
          </a:stretch>
        </p:blipFill>
        <p:spPr>
          <a:xfrm>
            <a:off x="1358900" y="1339850"/>
            <a:ext cx="7581900" cy="75819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-736600" y="4000500"/>
            <a:ext cx="11772900" cy="1600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en-US" sz="8800" b="1" i="0" u="none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market Sans Bold"/>
              </a:rPr>
              <a:t>영어영문학과</a:t>
            </a:r>
            <a:endParaRPr lang="en-US" sz="8800" b="1" i="0" u="none" strike="noStrike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market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6200" y="133894"/>
            <a:ext cx="82423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altLang="en-US" sz="1500" b="1" i="0" u="none" strike="noStrike" dirty="0">
                <a:solidFill>
                  <a:srgbClr val="091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숙명여자대학교 대학원</a:t>
            </a:r>
            <a:endParaRPr lang="en-US" sz="1500" b="1" i="0" u="none" strike="noStrike" dirty="0">
              <a:solidFill>
                <a:srgbClr val="091C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077097" y="266700"/>
            <a:ext cx="5143500" cy="266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5449"/>
              </a:lnSpc>
            </a:pPr>
            <a:r>
              <a:rPr lang="en-US" sz="1500" b="0" i="0" u="none" strike="noStrike" dirty="0">
                <a:solidFill>
                  <a:srgbClr val="091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ek Bangla Expanded Bold"/>
              </a:rPr>
              <a:t>2025. 09. 25.  </a:t>
            </a:r>
            <a:r>
              <a:rPr lang="ko-KR" altLang="en-US" sz="1500" b="0" i="0" u="none" strike="noStrike" dirty="0">
                <a:solidFill>
                  <a:srgbClr val="091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ek Bangla Expanded Bold"/>
              </a:rPr>
              <a:t>목요일</a:t>
            </a:r>
            <a:endParaRPr lang="en-US" sz="1500" b="0" i="0" u="none" strike="noStrike" dirty="0">
              <a:solidFill>
                <a:srgbClr val="091C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ek Bangla Expande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8900" y="2514600"/>
            <a:ext cx="10363200" cy="1397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lnSpc>
                <a:spcPct val="116199"/>
              </a:lnSpc>
            </a:pP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lnSpc>
                <a:spcPct val="116199"/>
              </a:lnSpc>
            </a:pPr>
            <a:r>
              <a:rPr lang="en-US" sz="2300" b="1" i="0" u="none" strike="noStrike" dirty="0">
                <a:solidFill>
                  <a:srgbClr val="001C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market Sans Medium"/>
              </a:rPr>
              <a:t>2025</a:t>
            </a:r>
            <a:r>
              <a:rPr lang="ko-KR" altLang="en-US" sz="2300" b="1" i="0" u="none" strike="noStrike" dirty="0">
                <a:solidFill>
                  <a:srgbClr val="001C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market Sans Medium"/>
              </a:rPr>
              <a:t>년 </a:t>
            </a:r>
            <a:r>
              <a:rPr lang="en-US" altLang="ko-KR" sz="2300" b="1" dirty="0">
                <a:solidFill>
                  <a:srgbClr val="001C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market Sans Medium"/>
              </a:rPr>
              <a:t>2</a:t>
            </a:r>
            <a:r>
              <a:rPr lang="ko-KR" altLang="en-US" sz="2300" b="1" i="0" u="none" strike="noStrike" dirty="0">
                <a:solidFill>
                  <a:srgbClr val="001C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market Sans Medium"/>
              </a:rPr>
              <a:t>학기 전기 </a:t>
            </a:r>
            <a:endParaRPr lang="en-US" altLang="ko-KR" sz="2300" b="1" i="0" u="none" strike="noStrike" dirty="0">
              <a:solidFill>
                <a:srgbClr val="001C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market Sans Medium"/>
            </a:endParaRPr>
          </a:p>
          <a:p>
            <a:pPr lvl="0" algn="ctr">
              <a:lnSpc>
                <a:spcPct val="116199"/>
              </a:lnSpc>
            </a:pPr>
            <a:r>
              <a:rPr lang="ko-KR" altLang="en-US" sz="2300" b="1" i="0" u="none" strike="noStrike" dirty="0">
                <a:solidFill>
                  <a:srgbClr val="001C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market Sans Medium"/>
              </a:rPr>
              <a:t>숙명여자대학교 </a:t>
            </a:r>
            <a:r>
              <a:rPr lang="ko-KR" altLang="en-US" sz="2300" b="1" dirty="0">
                <a:solidFill>
                  <a:srgbClr val="001C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market Sans Medium"/>
              </a:rPr>
              <a:t>일반대학원 온라인 학과 설명회</a:t>
            </a:r>
            <a:endParaRPr lang="en-US" sz="2300" b="1" i="0" u="none" strike="noStrike" dirty="0">
              <a:solidFill>
                <a:srgbClr val="001C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market Sans Medium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6200" y="5715000"/>
            <a:ext cx="10363200" cy="1066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altLang="ko-KR" sz="2400" dirty="0">
                <a:solidFill>
                  <a:srgbClr val="001C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market Sans Medium"/>
              </a:rPr>
              <a:t>Department of English Language &amp; Literature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8393292"/>
            <a:ext cx="1257300" cy="1524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49" y="6374718"/>
            <a:ext cx="1244600" cy="1524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00" y="2459038"/>
            <a:ext cx="1295400" cy="1524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00" y="4397828"/>
            <a:ext cx="1257300" cy="15621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alphaModFix amt="17000"/>
          </a:blip>
          <a:stretch>
            <a:fillRect/>
          </a:stretch>
        </p:blipFill>
        <p:spPr>
          <a:xfrm>
            <a:off x="5377361" y="799374"/>
            <a:ext cx="5029200" cy="7366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607050" y="912223"/>
            <a:ext cx="41783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2500" b="1" i="0" u="none" strike="noStrike" dirty="0">
                <a:solidFill>
                  <a:srgbClr val="000000"/>
                </a:solidFill>
                <a:latin typeface="Gmarket Sans Medium"/>
              </a:rPr>
              <a:t>TESOL </a:t>
            </a:r>
            <a:r>
              <a:rPr lang="ko-KR" altLang="en-US" sz="2500" b="1" i="0" u="none" strike="noStrike" dirty="0">
                <a:solidFill>
                  <a:srgbClr val="000000"/>
                </a:solidFill>
                <a:latin typeface="Gmarket Sans Medium"/>
              </a:rPr>
              <a:t>박사과정</a:t>
            </a:r>
            <a:endParaRPr lang="en-US" sz="2500" b="1" i="0" u="none" strike="noStrike" dirty="0">
              <a:solidFill>
                <a:srgbClr val="000000"/>
              </a:solidFill>
              <a:latin typeface="Gmarket Sans Medium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0" y="2147483647"/>
            <a:ext cx="2147483647" cy="2147483647"/>
            <a:chOff x="0" y="0"/>
            <a:chExt cx="0" cy="0"/>
          </a:xfrm>
        </p:grpSpPr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66700"/>
            <a:ext cx="10287000" cy="1016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9652000" y="482600"/>
            <a:ext cx="342900" cy="431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5449"/>
              </a:lnSpc>
            </a:pPr>
            <a:r>
              <a:rPr lang="en-US" sz="2400" b="1" i="0" u="none" strike="noStrike" spc="100">
                <a:solidFill>
                  <a:srgbClr val="001CA0"/>
                </a:solidFill>
                <a:latin typeface="Anek Bangla Expanded SemiBold"/>
              </a:rPr>
              <a:t>9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6700" y="685800"/>
            <a:ext cx="6616700" cy="711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altLang="en-US" sz="4000" b="1" i="0" u="none" strike="noStrike" dirty="0">
                <a:solidFill>
                  <a:srgbClr val="091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교수진 소개</a:t>
            </a:r>
            <a:endParaRPr lang="en-US" sz="4000" b="1" i="0" u="none" strike="noStrike" dirty="0">
              <a:solidFill>
                <a:srgbClr val="091C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027283" y="8401230"/>
            <a:ext cx="6565900" cy="1054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altLang="en-US" sz="2000" b="1" i="0" u="none" strike="noStrike" dirty="0">
                <a:solidFill>
                  <a:srgbClr val="000000"/>
                </a:solidFill>
                <a:latin typeface="Gmarket Sans Medium"/>
              </a:rPr>
              <a:t>하지영 </a:t>
            </a:r>
            <a:r>
              <a:rPr lang="en-US" altLang="ko-KR" sz="2000" b="1" i="0" u="none" strike="noStrike" dirty="0">
                <a:solidFill>
                  <a:srgbClr val="000000"/>
                </a:solidFill>
                <a:latin typeface="Gmarket Sans Medium"/>
              </a:rPr>
              <a:t>(</a:t>
            </a:r>
            <a:r>
              <a:rPr lang="ko-KR" altLang="en-US" sz="2000" b="1" i="0" u="none" strike="noStrike" dirty="0">
                <a:solidFill>
                  <a:srgbClr val="000000"/>
                </a:solidFill>
                <a:latin typeface="Gmarket Sans Medium"/>
              </a:rPr>
              <a:t>초빙교수</a:t>
            </a:r>
            <a:r>
              <a:rPr lang="en-US" altLang="ko-KR" sz="2000" b="1" i="0" u="none" strike="noStrike" dirty="0">
                <a:solidFill>
                  <a:srgbClr val="000000"/>
                </a:solidFill>
                <a:latin typeface="Gmarket Sans Medium"/>
              </a:rPr>
              <a:t>)</a:t>
            </a:r>
          </a:p>
          <a:p>
            <a:pPr lvl="0" algn="l">
              <a:lnSpc>
                <a:spcPct val="99600"/>
              </a:lnSpc>
            </a:pPr>
            <a:endParaRPr lang="en-US" sz="2000" b="1" i="0" u="none" strike="noStrike" dirty="0">
              <a:solidFill>
                <a:srgbClr val="000000"/>
              </a:solidFill>
              <a:latin typeface="Gmarket Sans Medium"/>
            </a:endParaRPr>
          </a:p>
          <a:p>
            <a:pPr lvl="0" algn="l">
              <a:lnSpc>
                <a:spcPct val="99600"/>
              </a:lnSpc>
            </a:pPr>
            <a:r>
              <a:rPr lang="ko-KR" altLang="en-US" b="1" dirty="0">
                <a:solidFill>
                  <a:srgbClr val="000000"/>
                </a:solidFill>
                <a:latin typeface="Gmarket Sans Medium"/>
              </a:rPr>
              <a:t>분야</a:t>
            </a:r>
            <a:r>
              <a:rPr lang="en-US" altLang="ko-KR" b="1" dirty="0">
                <a:solidFill>
                  <a:srgbClr val="000000"/>
                </a:solidFill>
                <a:latin typeface="Gmarket Sans Medium"/>
              </a:rPr>
              <a:t>: TESOL, </a:t>
            </a:r>
            <a:r>
              <a:rPr lang="ko-KR" altLang="en-US" b="1" dirty="0">
                <a:solidFill>
                  <a:srgbClr val="000000"/>
                </a:solidFill>
                <a:latin typeface="Gmarket Sans Medium"/>
              </a:rPr>
              <a:t>영어교육</a:t>
            </a:r>
            <a:r>
              <a:rPr lang="en-US" altLang="ko-KR" b="1" dirty="0">
                <a:solidFill>
                  <a:srgbClr val="000000"/>
                </a:solidFill>
                <a:latin typeface="Gmarket Sans Medium"/>
              </a:rPr>
              <a:t>, </a:t>
            </a:r>
            <a:r>
              <a:rPr lang="ko-KR" altLang="en-US" b="1" dirty="0" err="1">
                <a:solidFill>
                  <a:srgbClr val="000000"/>
                </a:solidFill>
                <a:latin typeface="Gmarket Sans Medium"/>
              </a:rPr>
              <a:t>영어학</a:t>
            </a:r>
            <a:endParaRPr lang="en-US" b="1" i="0" u="none" strike="noStrike" dirty="0">
              <a:solidFill>
                <a:srgbClr val="000000"/>
              </a:solidFill>
              <a:latin typeface="Gmarket Sans Medium"/>
            </a:endParaRPr>
          </a:p>
          <a:p>
            <a:pPr lvl="0" algn="l">
              <a:lnSpc>
                <a:spcPct val="99600"/>
              </a:lnSpc>
            </a:pPr>
            <a:endParaRPr lang="en-US" b="1" i="0" u="none" strike="noStrike" dirty="0">
              <a:solidFill>
                <a:srgbClr val="000000"/>
              </a:solidFill>
              <a:latin typeface="Gmarket Sans Medium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095500" y="6442165"/>
            <a:ext cx="7353300" cy="1016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altLang="en-US" sz="2000" b="1" i="0" u="none" strike="noStrike" dirty="0" err="1">
                <a:solidFill>
                  <a:srgbClr val="000000"/>
                </a:solidFill>
                <a:latin typeface="Gmarket Sans Medium"/>
              </a:rPr>
              <a:t>네이븐</a:t>
            </a:r>
            <a:r>
              <a:rPr lang="ko-KR" altLang="en-US" sz="2000" b="1" i="0" u="none" strike="noStrike" dirty="0">
                <a:solidFill>
                  <a:srgbClr val="000000"/>
                </a:solidFill>
                <a:latin typeface="Gmarket Sans Medium"/>
              </a:rPr>
              <a:t> </a:t>
            </a:r>
            <a:r>
              <a:rPr lang="ko-KR" altLang="en-US" sz="2000" b="1" i="0" u="none" strike="noStrike" dirty="0" err="1">
                <a:solidFill>
                  <a:srgbClr val="000000"/>
                </a:solidFill>
                <a:latin typeface="Gmarket Sans Medium"/>
              </a:rPr>
              <a:t>리디</a:t>
            </a:r>
            <a:r>
              <a:rPr lang="ko-KR" altLang="en-US" sz="2000" b="1" i="0" u="none" strike="noStrike" dirty="0">
                <a:solidFill>
                  <a:srgbClr val="000000"/>
                </a:solidFill>
                <a:latin typeface="Gmarket Sans Medium"/>
              </a:rPr>
              <a:t> </a:t>
            </a:r>
            <a:r>
              <a:rPr lang="en-US" altLang="ko-KR" sz="2000" b="1" i="0" u="none" strike="noStrike" dirty="0">
                <a:solidFill>
                  <a:srgbClr val="000000"/>
                </a:solidFill>
                <a:latin typeface="Gmarket Sans Medium"/>
              </a:rPr>
              <a:t>(</a:t>
            </a:r>
            <a:r>
              <a:rPr lang="ko-KR" altLang="en-US" sz="2000" b="1" i="0" u="none" strike="noStrike" dirty="0">
                <a:solidFill>
                  <a:srgbClr val="000000"/>
                </a:solidFill>
                <a:latin typeface="Gmarket Sans Medium"/>
              </a:rPr>
              <a:t>조교수</a:t>
            </a:r>
            <a:r>
              <a:rPr lang="en-US" altLang="ko-KR" sz="2000" b="1" i="0" u="none" strike="noStrike" dirty="0">
                <a:solidFill>
                  <a:srgbClr val="000000"/>
                </a:solidFill>
                <a:latin typeface="Gmarket Sans Medium"/>
              </a:rPr>
              <a:t>)</a:t>
            </a:r>
          </a:p>
          <a:p>
            <a:pPr lvl="0" algn="l">
              <a:lnSpc>
                <a:spcPct val="99600"/>
              </a:lnSpc>
            </a:pPr>
            <a:endParaRPr lang="en-US" sz="2000" b="1" i="0" u="none" strike="noStrike" dirty="0">
              <a:solidFill>
                <a:srgbClr val="000000"/>
              </a:solidFill>
              <a:latin typeface="Gmarket Sans Medium"/>
            </a:endParaRPr>
          </a:p>
          <a:p>
            <a:pPr lvl="0" algn="l">
              <a:lnSpc>
                <a:spcPct val="99600"/>
              </a:lnSpc>
            </a:pPr>
            <a:r>
              <a:rPr lang="ko-KR" altLang="en-US" b="1" dirty="0">
                <a:solidFill>
                  <a:srgbClr val="000000"/>
                </a:solidFill>
                <a:latin typeface="Gmarket Sans Medium"/>
              </a:rPr>
              <a:t>분야</a:t>
            </a:r>
            <a:r>
              <a:rPr lang="en-US" altLang="ko-KR" b="1" dirty="0">
                <a:solidFill>
                  <a:srgbClr val="000000"/>
                </a:solidFill>
                <a:latin typeface="Gmarket Sans Medium"/>
              </a:rPr>
              <a:t>: </a:t>
            </a:r>
            <a:r>
              <a:rPr lang="ko-KR" altLang="en-US" b="1" dirty="0" err="1">
                <a:solidFill>
                  <a:srgbClr val="000000"/>
                </a:solidFill>
                <a:latin typeface="Gmarket Sans Medium"/>
              </a:rPr>
              <a:t>영어학</a:t>
            </a:r>
            <a:r>
              <a:rPr lang="en-US" altLang="ko-KR" b="1" dirty="0">
                <a:solidFill>
                  <a:srgbClr val="000000"/>
                </a:solidFill>
                <a:latin typeface="Gmarket Sans Medium"/>
              </a:rPr>
              <a:t>, SLA(</a:t>
            </a:r>
            <a:r>
              <a:rPr lang="ko-KR" altLang="en-US" b="1" dirty="0">
                <a:solidFill>
                  <a:srgbClr val="000000"/>
                </a:solidFill>
                <a:latin typeface="Gmarket Sans Medium"/>
              </a:rPr>
              <a:t>제</a:t>
            </a:r>
            <a:r>
              <a:rPr lang="en-US" altLang="ko-KR" b="1" dirty="0">
                <a:solidFill>
                  <a:srgbClr val="000000"/>
                </a:solidFill>
                <a:latin typeface="Gmarket Sans Medium"/>
              </a:rPr>
              <a:t>2</a:t>
            </a:r>
            <a:r>
              <a:rPr lang="ko-KR" altLang="en-US" b="1" dirty="0">
                <a:solidFill>
                  <a:srgbClr val="000000"/>
                </a:solidFill>
                <a:latin typeface="Gmarket Sans Medium"/>
              </a:rPr>
              <a:t>언어 </a:t>
            </a:r>
            <a:r>
              <a:rPr lang="ko-KR" altLang="en-US" b="1" dirty="0" err="1">
                <a:solidFill>
                  <a:srgbClr val="000000"/>
                </a:solidFill>
                <a:latin typeface="Gmarket Sans Medium"/>
              </a:rPr>
              <a:t>습득론</a:t>
            </a:r>
            <a:r>
              <a:rPr lang="en-US" altLang="ko-KR" b="1" dirty="0">
                <a:solidFill>
                  <a:srgbClr val="000000"/>
                </a:solidFill>
                <a:latin typeface="Gmarket Sans Medium"/>
              </a:rPr>
              <a:t>), TESOL</a:t>
            </a:r>
            <a:endParaRPr lang="en-US" b="1" i="0" u="none" strike="noStrike" dirty="0">
              <a:solidFill>
                <a:srgbClr val="000000"/>
              </a:solidFill>
              <a:latin typeface="Gmarket Sans Medium"/>
            </a:endParaRPr>
          </a:p>
          <a:p>
            <a:pPr lvl="0" algn="l">
              <a:lnSpc>
                <a:spcPct val="99600"/>
              </a:lnSpc>
            </a:pPr>
            <a:endParaRPr lang="en-US" b="1" i="0" u="none" strike="noStrike" dirty="0">
              <a:solidFill>
                <a:srgbClr val="000000"/>
              </a:solidFill>
              <a:latin typeface="Gmarket Sans Medium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273300" y="2459038"/>
            <a:ext cx="6565900" cy="1054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altLang="en-US" sz="2000" b="1" i="0" u="none" strike="noStrike" dirty="0" err="1">
                <a:solidFill>
                  <a:srgbClr val="000000"/>
                </a:solidFill>
                <a:latin typeface="Gmarket Sans Medium"/>
              </a:rPr>
              <a:t>벤블랙</a:t>
            </a:r>
            <a:r>
              <a:rPr lang="ko-KR" altLang="en-US" sz="2000" b="1" i="0" u="none" strike="noStrike" dirty="0">
                <a:solidFill>
                  <a:srgbClr val="000000"/>
                </a:solidFill>
                <a:latin typeface="Gmarket Sans Medium"/>
              </a:rPr>
              <a:t> </a:t>
            </a:r>
            <a:r>
              <a:rPr lang="en-US" altLang="ko-KR" sz="2000" b="1" i="0" u="none" strike="noStrike" dirty="0">
                <a:solidFill>
                  <a:srgbClr val="000000"/>
                </a:solidFill>
                <a:latin typeface="Gmarket Sans Medium"/>
              </a:rPr>
              <a:t>(</a:t>
            </a:r>
            <a:r>
              <a:rPr lang="ko-KR" altLang="en-US" sz="2000" b="1" i="0" u="none" strike="noStrike" dirty="0">
                <a:solidFill>
                  <a:srgbClr val="000000"/>
                </a:solidFill>
                <a:latin typeface="Gmarket Sans Medium"/>
              </a:rPr>
              <a:t>조교수</a:t>
            </a:r>
            <a:r>
              <a:rPr lang="en-US" altLang="ko-KR" sz="2000" b="1" i="0" u="none" strike="noStrike" dirty="0">
                <a:solidFill>
                  <a:srgbClr val="000000"/>
                </a:solidFill>
                <a:latin typeface="Gmarket Sans Medium"/>
              </a:rPr>
              <a:t>)</a:t>
            </a:r>
          </a:p>
          <a:p>
            <a:pPr lvl="0" algn="l">
              <a:lnSpc>
                <a:spcPct val="99600"/>
              </a:lnSpc>
            </a:pPr>
            <a:endParaRPr lang="en-US" sz="2000" b="1" i="0" u="none" strike="noStrike" dirty="0">
              <a:solidFill>
                <a:srgbClr val="000000"/>
              </a:solidFill>
              <a:latin typeface="Gmarket Sans Medium"/>
            </a:endParaRPr>
          </a:p>
          <a:p>
            <a:pPr lvl="0" algn="l">
              <a:lnSpc>
                <a:spcPct val="99600"/>
              </a:lnSpc>
            </a:pPr>
            <a:r>
              <a:rPr lang="ko-KR" altLang="en-US" b="1" dirty="0">
                <a:solidFill>
                  <a:srgbClr val="000000"/>
                </a:solidFill>
                <a:latin typeface="Gmarket Sans Medium"/>
              </a:rPr>
              <a:t>분야</a:t>
            </a:r>
            <a:r>
              <a:rPr lang="en-US" altLang="ko-KR" b="1" dirty="0">
                <a:solidFill>
                  <a:srgbClr val="000000"/>
                </a:solidFill>
                <a:latin typeface="Gmarket Sans Medium"/>
              </a:rPr>
              <a:t>: TESOL</a:t>
            </a:r>
            <a:r>
              <a:rPr lang="ko-KR" altLang="en-US" b="1" dirty="0">
                <a:solidFill>
                  <a:srgbClr val="000000"/>
                </a:solidFill>
                <a:latin typeface="Gmarket Sans Medium"/>
              </a:rPr>
              <a:t>전공 응용언어학</a:t>
            </a:r>
            <a:endParaRPr lang="en-US" b="1" i="0" u="none" strike="noStrike" dirty="0">
              <a:solidFill>
                <a:srgbClr val="000000"/>
              </a:solidFill>
              <a:latin typeface="Gmarket Sans Medium"/>
            </a:endParaRPr>
          </a:p>
          <a:p>
            <a:pPr lvl="0" algn="l">
              <a:lnSpc>
                <a:spcPct val="99600"/>
              </a:lnSpc>
            </a:pPr>
            <a:endParaRPr lang="en-US" b="1" i="0" u="none" strike="noStrike" dirty="0">
              <a:solidFill>
                <a:srgbClr val="000000"/>
              </a:solidFill>
              <a:latin typeface="Gmarket Sans Medium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108200" y="4388757"/>
            <a:ext cx="6565900" cy="1054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altLang="en-US" sz="2000" b="1" dirty="0" err="1">
                <a:solidFill>
                  <a:srgbClr val="000000"/>
                </a:solidFill>
                <a:latin typeface="Gmarket Sans Medium"/>
              </a:rPr>
              <a:t>다이앤</a:t>
            </a:r>
            <a:r>
              <a:rPr lang="ko-KR" altLang="en-US" sz="2000" b="1" dirty="0">
                <a:solidFill>
                  <a:srgbClr val="000000"/>
                </a:solidFill>
                <a:latin typeface="Gmarket Sans Medium"/>
              </a:rPr>
              <a:t> </a:t>
            </a:r>
            <a:r>
              <a:rPr lang="ko-KR" altLang="en-US" sz="2000" b="1" dirty="0" err="1">
                <a:solidFill>
                  <a:srgbClr val="000000"/>
                </a:solidFill>
                <a:latin typeface="Gmarket Sans Medium"/>
              </a:rPr>
              <a:t>로젤</a:t>
            </a:r>
            <a:r>
              <a:rPr lang="ko-KR" altLang="en-US" sz="2000" b="1" dirty="0">
                <a:solidFill>
                  <a:srgbClr val="000000"/>
                </a:solidFill>
                <a:latin typeface="Gmarket Sans Medium"/>
              </a:rPr>
              <a:t> </a:t>
            </a:r>
            <a:r>
              <a:rPr lang="en-US" altLang="ko-KR" sz="2000" b="1" dirty="0">
                <a:solidFill>
                  <a:srgbClr val="000000"/>
                </a:solidFill>
                <a:latin typeface="Gmarket Sans Medium"/>
              </a:rPr>
              <a:t>(</a:t>
            </a:r>
            <a:r>
              <a:rPr lang="ko-KR" altLang="en-US" sz="2000" b="1" dirty="0">
                <a:solidFill>
                  <a:srgbClr val="000000"/>
                </a:solidFill>
                <a:latin typeface="Gmarket Sans Medium"/>
              </a:rPr>
              <a:t>조교수</a:t>
            </a:r>
            <a:r>
              <a:rPr lang="en-US" altLang="ko-KR" sz="2000" b="1" dirty="0">
                <a:solidFill>
                  <a:srgbClr val="000000"/>
                </a:solidFill>
                <a:latin typeface="Gmarket Sans Medium"/>
              </a:rPr>
              <a:t>)</a:t>
            </a:r>
            <a:endParaRPr lang="en-US" sz="2000" b="1" i="0" u="none" strike="noStrike" dirty="0">
              <a:solidFill>
                <a:srgbClr val="000000"/>
              </a:solidFill>
              <a:latin typeface="Gmarket Sans Medium"/>
            </a:endParaRPr>
          </a:p>
          <a:p>
            <a:pPr lvl="0" algn="l">
              <a:lnSpc>
                <a:spcPct val="99600"/>
              </a:lnSpc>
            </a:pPr>
            <a:endParaRPr lang="en-US" sz="2000" b="1" i="0" u="none" strike="noStrike" dirty="0">
              <a:solidFill>
                <a:srgbClr val="000000"/>
              </a:solidFill>
              <a:latin typeface="Gmarket Sans Medium"/>
            </a:endParaRPr>
          </a:p>
          <a:p>
            <a:pPr lvl="0" algn="l">
              <a:lnSpc>
                <a:spcPct val="99600"/>
              </a:lnSpc>
            </a:pPr>
            <a:r>
              <a:rPr lang="ko-KR" altLang="en-US" b="1" dirty="0">
                <a:solidFill>
                  <a:srgbClr val="000000"/>
                </a:solidFill>
                <a:latin typeface="Gmarket Sans Medium"/>
              </a:rPr>
              <a:t>분야</a:t>
            </a:r>
            <a:r>
              <a:rPr lang="en-US" altLang="ko-KR" b="1" dirty="0">
                <a:solidFill>
                  <a:srgbClr val="000000"/>
                </a:solidFill>
                <a:latin typeface="Gmarket Sans Medium"/>
              </a:rPr>
              <a:t>: TESOL</a:t>
            </a:r>
            <a:r>
              <a:rPr lang="ko-KR" altLang="en-US" b="1" dirty="0">
                <a:solidFill>
                  <a:srgbClr val="000000"/>
                </a:solidFill>
                <a:latin typeface="Gmarket Sans Medium"/>
              </a:rPr>
              <a:t>전공</a:t>
            </a:r>
            <a:endParaRPr lang="en-US" b="1" i="0" u="none" strike="noStrike" dirty="0">
              <a:solidFill>
                <a:srgbClr val="000000"/>
              </a:solidFill>
              <a:latin typeface="Gmarket Sans Medium"/>
            </a:endParaRPr>
          </a:p>
          <a:p>
            <a:pPr lvl="0" algn="l">
              <a:lnSpc>
                <a:spcPct val="99600"/>
              </a:lnSpc>
            </a:pPr>
            <a:endParaRPr lang="en-US" b="1" i="0" u="none" strike="noStrike" dirty="0">
              <a:solidFill>
                <a:srgbClr val="000000"/>
              </a:solidFill>
              <a:latin typeface="Gmarket Sans Medium"/>
            </a:endParaRPr>
          </a:p>
        </p:txBody>
      </p:sp>
      <p:pic>
        <p:nvPicPr>
          <p:cNvPr id="19" name="Picture 12">
            <a:extLst>
              <a:ext uri="{FF2B5EF4-FFF2-40B4-BE49-F238E27FC236}">
                <a16:creationId xmlns:a16="http://schemas.microsoft.com/office/drawing/2014/main" id="{C5366FF2-C308-4EFE-8185-A91BF9DC10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7838" y="1687512"/>
            <a:ext cx="1346200" cy="1549400"/>
          </a:xfrm>
          <a:prstGeom prst="rect">
            <a:avLst/>
          </a:prstGeom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31BAB6FA-1985-47E3-BB57-9567E22608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52011" y="3376476"/>
            <a:ext cx="1346200" cy="1549400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476D0BF1-D21D-4563-BC46-93338563ABF5}"/>
              </a:ext>
            </a:extLst>
          </p:cNvPr>
          <p:cNvSpPr txBox="1"/>
          <p:nvPr/>
        </p:nvSpPr>
        <p:spPr>
          <a:xfrm>
            <a:off x="7201988" y="1687512"/>
            <a:ext cx="7315200" cy="1054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ct val="99600"/>
              </a:lnSpc>
            </a:pPr>
            <a:r>
              <a:rPr lang="ko-KR" altLang="en-US" sz="2000" b="1" i="0" u="none" strike="noStrike" dirty="0" err="1">
                <a:solidFill>
                  <a:srgbClr val="000000"/>
                </a:solidFill>
                <a:latin typeface="Gmarket Sans Medium"/>
              </a:rPr>
              <a:t>강애진</a:t>
            </a:r>
            <a:r>
              <a:rPr lang="ko-KR" altLang="en-US" sz="2000" b="1" i="0" u="none" strike="noStrike" dirty="0">
                <a:solidFill>
                  <a:srgbClr val="000000"/>
                </a:solidFill>
                <a:latin typeface="Gmarket Sans Medium"/>
              </a:rPr>
              <a:t> </a:t>
            </a:r>
            <a:r>
              <a:rPr lang="en-US" altLang="ko-KR" sz="2000" b="1" dirty="0">
                <a:solidFill>
                  <a:srgbClr val="000000"/>
                </a:solidFill>
                <a:latin typeface="Gmarket Sans Medium"/>
              </a:rPr>
              <a:t>(</a:t>
            </a:r>
            <a:r>
              <a:rPr lang="ko-KR" altLang="en-US" sz="2000" b="1" dirty="0">
                <a:solidFill>
                  <a:srgbClr val="000000"/>
                </a:solidFill>
                <a:latin typeface="Gmarket Sans Medium"/>
              </a:rPr>
              <a:t>교수</a:t>
            </a:r>
            <a:r>
              <a:rPr lang="en-US" altLang="ko-KR" sz="2000" b="1" dirty="0">
                <a:solidFill>
                  <a:srgbClr val="000000"/>
                </a:solidFill>
                <a:latin typeface="Gmarket Sans Medium"/>
              </a:rPr>
              <a:t>)</a:t>
            </a:r>
          </a:p>
          <a:p>
            <a:pPr lvl="0" algn="l">
              <a:lnSpc>
                <a:spcPct val="99600"/>
              </a:lnSpc>
            </a:pPr>
            <a:endParaRPr lang="en-US" altLang="ko-KR" sz="2000" b="1" i="0" u="none" strike="noStrike" dirty="0">
              <a:solidFill>
                <a:srgbClr val="000000"/>
              </a:solidFill>
              <a:latin typeface="Gmarket Sans Medium"/>
            </a:endParaRPr>
          </a:p>
          <a:p>
            <a:pPr lvl="0" algn="l">
              <a:lnSpc>
                <a:spcPct val="99600"/>
              </a:lnSpc>
            </a:pPr>
            <a:r>
              <a:rPr lang="ko-KR" altLang="en-US" b="1" i="0" u="none" strike="noStrike" dirty="0">
                <a:solidFill>
                  <a:srgbClr val="000000"/>
                </a:solidFill>
                <a:latin typeface="Gmarket Sans Medium"/>
              </a:rPr>
              <a:t>분야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Gmarket Sans Medium"/>
              </a:rPr>
              <a:t>: 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Gmarket Sans Medium"/>
              </a:rPr>
              <a:t>영어교육학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Gmarket Sans Medium"/>
              </a:rPr>
              <a:t>/TE</a:t>
            </a:r>
            <a:r>
              <a:rPr lang="en-US" altLang="ko-KR" b="1" dirty="0">
                <a:solidFill>
                  <a:srgbClr val="000000"/>
                </a:solidFill>
                <a:latin typeface="Gmarket Sans Medium"/>
              </a:rPr>
              <a:t>SOL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Gmarket Sans Medium"/>
              </a:rPr>
              <a:t> </a:t>
            </a:r>
            <a:endParaRPr lang="en-US" b="1" i="0" u="none" strike="noStrike" dirty="0">
              <a:solidFill>
                <a:srgbClr val="000000"/>
              </a:solidFill>
              <a:latin typeface="Gmarket Sans Medium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3E1554E4-39F5-4178-A578-9E3F258F8C30}"/>
              </a:ext>
            </a:extLst>
          </p:cNvPr>
          <p:cNvSpPr txBox="1"/>
          <p:nvPr/>
        </p:nvSpPr>
        <p:spPr>
          <a:xfrm>
            <a:off x="7201988" y="3352074"/>
            <a:ext cx="6565900" cy="1054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ct val="99600"/>
              </a:lnSpc>
            </a:pPr>
            <a:r>
              <a:rPr lang="ko-KR" altLang="en-US" sz="2000" b="1" i="0" u="none" strike="noStrike" dirty="0">
                <a:solidFill>
                  <a:srgbClr val="000000"/>
                </a:solidFill>
                <a:latin typeface="Gmarket Sans Medium"/>
              </a:rPr>
              <a:t>김명희 </a:t>
            </a:r>
            <a:r>
              <a:rPr lang="en-US" altLang="ko-KR" sz="2000" b="1" dirty="0">
                <a:solidFill>
                  <a:srgbClr val="000000"/>
                </a:solidFill>
                <a:latin typeface="Gmarket Sans Medium"/>
              </a:rPr>
              <a:t>(</a:t>
            </a:r>
            <a:r>
              <a:rPr lang="ko-KR" altLang="en-US" sz="2000" b="1" dirty="0">
                <a:solidFill>
                  <a:srgbClr val="000000"/>
                </a:solidFill>
                <a:latin typeface="Gmarket Sans Medium"/>
              </a:rPr>
              <a:t>교수</a:t>
            </a:r>
            <a:r>
              <a:rPr lang="en-US" altLang="ko-KR" sz="2000" b="1" dirty="0">
                <a:solidFill>
                  <a:srgbClr val="000000"/>
                </a:solidFill>
                <a:latin typeface="Gmarket Sans Medium"/>
              </a:rPr>
              <a:t>)</a:t>
            </a:r>
          </a:p>
          <a:p>
            <a:pPr lvl="0" algn="l">
              <a:lnSpc>
                <a:spcPct val="99600"/>
              </a:lnSpc>
            </a:pPr>
            <a:endParaRPr lang="en-US" sz="2000" b="1" i="0" u="none" strike="noStrike" dirty="0">
              <a:solidFill>
                <a:srgbClr val="000000"/>
              </a:solidFill>
              <a:latin typeface="Gmarket Sans Medium"/>
            </a:endParaRPr>
          </a:p>
          <a:p>
            <a:pPr lvl="0" algn="l">
              <a:lnSpc>
                <a:spcPct val="99600"/>
              </a:lnSpc>
            </a:pPr>
            <a:r>
              <a:rPr lang="ko-KR" altLang="en-US" b="1" i="0" u="none" strike="noStrike" dirty="0">
                <a:solidFill>
                  <a:srgbClr val="000000"/>
                </a:solidFill>
                <a:latin typeface="Gmarket Sans Medium"/>
              </a:rPr>
              <a:t>분야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Gmarket Sans Medium"/>
              </a:rPr>
              <a:t>: 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Gmarket Sans Medium"/>
              </a:rPr>
              <a:t>영어교육학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Gmarket Sans Medium"/>
              </a:rPr>
              <a:t>/TESOL </a:t>
            </a:r>
            <a:endParaRPr lang="en-US" b="1" i="0" u="none" strike="noStrike" dirty="0">
              <a:solidFill>
                <a:srgbClr val="000000"/>
              </a:solidFill>
              <a:latin typeface="Gmarket Sans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166157"/>
              </p:ext>
            </p:extLst>
          </p:nvPr>
        </p:nvGraphicFramePr>
        <p:xfrm>
          <a:off x="1098550" y="1841500"/>
          <a:ext cx="8089900" cy="5003800"/>
        </p:xfrm>
        <a:graphic>
          <a:graphicData uri="http://schemas.openxmlformats.org/drawingml/2006/table">
            <a:tbl>
              <a:tblPr/>
              <a:tblGrid>
                <a:gridCol w="162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4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500"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3D86">
                        <a:alpha val="23137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3D86">
                        <a:alpha val="2313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2400"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4CA8">
                        <a:alpha val="23137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4CA8">
                        <a:alpha val="2313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6300"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6DBE">
                        <a:alpha val="23137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6DBE">
                        <a:alpha val="2313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6300"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A9D8">
                        <a:alpha val="23137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A9D8">
                        <a:alpha val="2313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6300"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endParaRPr lang="en-US" sz="1100" dirty="0"/>
                    </a:p>
                  </a:txBody>
                  <a:tcPr marL="19050" marR="19050" marT="19050" marB="19050" anchor="ctr">
                    <a:lnL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F0">
                        <a:alpha val="23137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140" cap="flat" cmpd="sng" algn="ctr">
                      <a:solidFill>
                        <a:srgbClr val="000000">
                          <a:alpha val="23137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F0">
                        <a:alpha val="2313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09601"/>
              </p:ext>
            </p:extLst>
          </p:nvPr>
        </p:nvGraphicFramePr>
        <p:xfrm>
          <a:off x="1320800" y="1928041"/>
          <a:ext cx="7950200" cy="5003800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500">
                <a:tc gridSpan="2">
                  <a:txBody>
                    <a:bodyPr/>
                    <a:lstStyle/>
                    <a:p>
                      <a:pPr lvl="0" algn="l">
                        <a:lnSpc>
                          <a:spcPct val="91714"/>
                        </a:lnSpc>
                        <a:defRPr/>
                      </a:pPr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latin typeface="Gmarket Sans Medium"/>
                        </a:rPr>
                        <a:t>1. </a:t>
                      </a:r>
                      <a:r>
                        <a:rPr lang="ko-KR" altLang="en-US" sz="3200" b="1" i="0" u="none" strike="noStrike" dirty="0">
                          <a:solidFill>
                            <a:srgbClr val="000000"/>
                          </a:solidFill>
                          <a:latin typeface="Gmarket Sans Medium"/>
                        </a:rPr>
                        <a:t>학점 이수</a:t>
                      </a:r>
                      <a:endParaRPr lang="en-US" sz="3200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2400">
                <a:tc gridSpan="2">
                  <a:txBody>
                    <a:bodyPr/>
                    <a:lstStyle/>
                    <a:p>
                      <a:pPr lvl="0" algn="l">
                        <a:lnSpc>
                          <a:spcPct val="91714"/>
                        </a:lnSpc>
                        <a:defRPr/>
                      </a:pPr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latin typeface="Gmarket Sans Medium"/>
                        </a:rPr>
                        <a:t>2. </a:t>
                      </a:r>
                      <a:r>
                        <a:rPr lang="ko-KR" altLang="en-US" sz="3200" b="1" i="0" u="none" strike="noStrike" dirty="0">
                          <a:solidFill>
                            <a:srgbClr val="000000"/>
                          </a:solidFill>
                          <a:latin typeface="Gmarket Sans Medium"/>
                        </a:rPr>
                        <a:t>연구윤리 및 논문작성법 이수</a:t>
                      </a:r>
                      <a:endParaRPr lang="en-US" sz="3200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6300">
                <a:tc gridSpan="2">
                  <a:txBody>
                    <a:bodyPr/>
                    <a:lstStyle/>
                    <a:p>
                      <a:pPr lvl="0" algn="l">
                        <a:lnSpc>
                          <a:spcPct val="91714"/>
                        </a:lnSpc>
                        <a:defRPr/>
                      </a:pPr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latin typeface="Gmarket Sans Medium"/>
                        </a:rPr>
                        <a:t>3. </a:t>
                      </a:r>
                      <a:r>
                        <a:rPr lang="ko-KR" altLang="en-US" sz="3200" b="1" i="0" u="none" strike="noStrike" dirty="0">
                          <a:solidFill>
                            <a:srgbClr val="000000"/>
                          </a:solidFill>
                          <a:latin typeface="Gmarket Sans Medium"/>
                        </a:rPr>
                        <a:t>영어 시험</a:t>
                      </a:r>
                      <a:endParaRPr lang="en-US" sz="3200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6300">
                <a:tc gridSpan="2">
                  <a:txBody>
                    <a:bodyPr/>
                    <a:lstStyle/>
                    <a:p>
                      <a:pPr lvl="0" algn="l">
                        <a:lnSpc>
                          <a:spcPct val="83000"/>
                        </a:lnSpc>
                        <a:defRPr/>
                      </a:pPr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latin typeface="Gmarket Sans Medium"/>
                        </a:rPr>
                        <a:t>4. </a:t>
                      </a:r>
                      <a:r>
                        <a:rPr lang="ko-KR" altLang="en-US" sz="3200" b="1" i="0" u="none" strike="noStrike" dirty="0">
                          <a:solidFill>
                            <a:srgbClr val="000000"/>
                          </a:solidFill>
                          <a:latin typeface="Gmarket Sans Medium"/>
                        </a:rPr>
                        <a:t>종합 시험</a:t>
                      </a:r>
                      <a:endParaRPr lang="en-US" sz="3200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6300">
                <a:tc gridSpan="2">
                  <a:txBody>
                    <a:bodyPr/>
                    <a:lstStyle/>
                    <a:p>
                      <a:pPr lvl="0" algn="l">
                        <a:lnSpc>
                          <a:spcPct val="83000"/>
                        </a:lnSpc>
                        <a:defRPr/>
                      </a:pPr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latin typeface="Gmarket Sans Medium"/>
                        </a:rPr>
                        <a:t>5. </a:t>
                      </a:r>
                      <a:r>
                        <a:rPr lang="ko-KR" altLang="en-US" sz="3200" b="1" i="0" u="none" strike="noStrike" dirty="0">
                          <a:solidFill>
                            <a:srgbClr val="000000"/>
                          </a:solidFill>
                          <a:latin typeface="Gmarket Sans Medium"/>
                        </a:rPr>
                        <a:t>졸업 논문</a:t>
                      </a:r>
                      <a:endParaRPr lang="en-US" sz="3200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16199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2527300" y="1327150"/>
            <a:ext cx="6743700" cy="266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16199"/>
              </a:lnSpc>
            </a:pPr>
            <a:r>
              <a:rPr lang="en-US" altLang="ko-KR" b="1" i="0" u="none" strike="noStrike" dirty="0">
                <a:solidFill>
                  <a:srgbClr val="FF0000"/>
                </a:solidFill>
                <a:latin typeface="Gmarket Sans Medium"/>
              </a:rPr>
              <a:t>*</a:t>
            </a:r>
            <a:r>
              <a:rPr lang="ko-KR" altLang="en-US" b="1" i="0" u="none" strike="noStrike" dirty="0">
                <a:solidFill>
                  <a:srgbClr val="FF0000"/>
                </a:solidFill>
                <a:latin typeface="Gmarket Sans Medium"/>
              </a:rPr>
              <a:t>모든 과정 필수 충족 요건</a:t>
            </a:r>
            <a:endParaRPr lang="en-US" b="1" i="0" u="none" strike="noStrike" dirty="0">
              <a:solidFill>
                <a:srgbClr val="FF0000"/>
              </a:solidFill>
              <a:latin typeface="Gmarket Sans Medium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0" y="7327900"/>
            <a:ext cx="10287000" cy="25273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71500" y="7124700"/>
            <a:ext cx="11239500" cy="2730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32800"/>
              </a:lnSpc>
            </a:pPr>
            <a:r>
              <a:rPr lang="en-US" altLang="ko-KR" sz="2000" b="1" dirty="0">
                <a:solidFill>
                  <a:srgbClr val="000000"/>
                </a:solidFill>
                <a:latin typeface="Noto Sans CJK KR Regular"/>
              </a:rPr>
              <a:t>• </a:t>
            </a:r>
            <a:r>
              <a:rPr lang="ko-KR" altLang="en-US" sz="2000" b="1" dirty="0">
                <a:solidFill>
                  <a:srgbClr val="000000"/>
                </a:solidFill>
                <a:latin typeface="Noto Sans CJK KR Regular"/>
              </a:rPr>
              <a:t>영문학 전공</a:t>
            </a:r>
            <a:r>
              <a:rPr lang="en-US" altLang="ko-KR" sz="2000" b="1" dirty="0">
                <a:solidFill>
                  <a:srgbClr val="000000"/>
                </a:solidFill>
                <a:latin typeface="Noto Sans CJK KR Regular"/>
              </a:rPr>
              <a:t>: </a:t>
            </a:r>
            <a:r>
              <a:rPr lang="ko-KR" altLang="en-US" sz="2000" b="1" dirty="0">
                <a:solidFill>
                  <a:srgbClr val="000000"/>
                </a:solidFill>
                <a:latin typeface="Noto Sans CJK KR Regular"/>
              </a:rPr>
              <a:t>영미문학개론</a:t>
            </a:r>
          </a:p>
          <a:p>
            <a:pPr lvl="0">
              <a:lnSpc>
                <a:spcPct val="132800"/>
              </a:lnSpc>
            </a:pPr>
            <a:r>
              <a:rPr lang="en-US" altLang="ko-KR" sz="2000" b="1" dirty="0">
                <a:solidFill>
                  <a:srgbClr val="000000"/>
                </a:solidFill>
                <a:latin typeface="Noto Sans CJK KR Regular"/>
              </a:rPr>
              <a:t>• </a:t>
            </a:r>
            <a:r>
              <a:rPr lang="ko-KR" altLang="en-US" sz="2000" b="1" dirty="0" err="1">
                <a:solidFill>
                  <a:srgbClr val="000000"/>
                </a:solidFill>
                <a:latin typeface="Noto Sans CJK KR Regular"/>
              </a:rPr>
              <a:t>영어학</a:t>
            </a:r>
            <a:r>
              <a:rPr lang="ko-KR" altLang="en-US" sz="2000" b="1" dirty="0">
                <a:solidFill>
                  <a:srgbClr val="000000"/>
                </a:solidFill>
                <a:latin typeface="Noto Sans CJK KR Regular"/>
              </a:rPr>
              <a:t> 전공</a:t>
            </a:r>
            <a:r>
              <a:rPr lang="en-US" altLang="ko-KR" sz="2000" b="1" dirty="0">
                <a:solidFill>
                  <a:srgbClr val="000000"/>
                </a:solidFill>
                <a:latin typeface="Noto Sans CJK KR Regular"/>
              </a:rPr>
              <a:t>: </a:t>
            </a:r>
            <a:r>
              <a:rPr lang="ko-KR" altLang="en-US" sz="2000" b="1" dirty="0">
                <a:solidFill>
                  <a:srgbClr val="000000"/>
                </a:solidFill>
                <a:latin typeface="Noto Sans CJK KR Regular"/>
              </a:rPr>
              <a:t>영미어학연구</a:t>
            </a:r>
            <a:r>
              <a:rPr lang="en-US" altLang="ko-KR" sz="2000" b="1" dirty="0">
                <a:solidFill>
                  <a:srgbClr val="000000"/>
                </a:solidFill>
                <a:latin typeface="Noto Sans CJK KR Regular"/>
              </a:rPr>
              <a:t>, </a:t>
            </a:r>
            <a:r>
              <a:rPr lang="ko-KR" altLang="en-US" sz="2000" b="1" dirty="0">
                <a:solidFill>
                  <a:srgbClr val="000000"/>
                </a:solidFill>
                <a:latin typeface="Noto Sans CJK KR Regular"/>
              </a:rPr>
              <a:t>영어학개론 중 </a:t>
            </a:r>
            <a:r>
              <a:rPr lang="en-US" altLang="ko-KR" sz="2000" b="1" dirty="0">
                <a:solidFill>
                  <a:srgbClr val="000000"/>
                </a:solidFill>
                <a:latin typeface="Noto Sans CJK KR Regular"/>
              </a:rPr>
              <a:t>1</a:t>
            </a:r>
            <a:r>
              <a:rPr lang="ko-KR" altLang="en-US" sz="2000" b="1" dirty="0">
                <a:solidFill>
                  <a:srgbClr val="000000"/>
                </a:solidFill>
                <a:latin typeface="Noto Sans CJK KR Regular"/>
              </a:rPr>
              <a:t>과목</a:t>
            </a:r>
          </a:p>
          <a:p>
            <a:pPr lvl="0">
              <a:lnSpc>
                <a:spcPct val="132800"/>
              </a:lnSpc>
            </a:pPr>
            <a:r>
              <a:rPr lang="en-US" altLang="ko-KR" sz="2000" b="1" dirty="0">
                <a:solidFill>
                  <a:srgbClr val="000000"/>
                </a:solidFill>
                <a:latin typeface="Noto Sans CJK KR Regular"/>
              </a:rPr>
              <a:t>• </a:t>
            </a:r>
            <a:r>
              <a:rPr lang="ko-KR" altLang="en-US" sz="2000" b="1" dirty="0" err="1">
                <a:solidFill>
                  <a:srgbClr val="000000"/>
                </a:solidFill>
                <a:latin typeface="Noto Sans CJK KR Regular"/>
              </a:rPr>
              <a:t>번역학</a:t>
            </a:r>
            <a:r>
              <a:rPr lang="ko-KR" altLang="en-US" sz="2000" b="1" dirty="0">
                <a:solidFill>
                  <a:srgbClr val="000000"/>
                </a:solidFill>
                <a:latin typeface="Noto Sans CJK KR Regular"/>
              </a:rPr>
              <a:t> 전공</a:t>
            </a:r>
            <a:r>
              <a:rPr lang="en-US" altLang="ko-KR" sz="2000" b="1" dirty="0">
                <a:solidFill>
                  <a:srgbClr val="000000"/>
                </a:solidFill>
                <a:latin typeface="Noto Sans CJK KR Regular"/>
              </a:rPr>
              <a:t>: </a:t>
            </a:r>
            <a:r>
              <a:rPr lang="ko-KR" altLang="en-US" sz="2000" b="1" dirty="0">
                <a:solidFill>
                  <a:srgbClr val="000000"/>
                </a:solidFill>
                <a:latin typeface="Noto Sans CJK KR Regular"/>
              </a:rPr>
              <a:t>현 학과 내규상 필수 이수 과목이 지정되어 있지 않음</a:t>
            </a:r>
            <a:endParaRPr lang="en-US" sz="2000" b="0" i="0" u="none" strike="noStrike" dirty="0">
              <a:solidFill>
                <a:srgbClr val="000000"/>
              </a:solidFill>
              <a:latin typeface="Noto Sans CJK KR Regular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0" y="2147483647"/>
            <a:ext cx="2147483647" cy="2147483647"/>
            <a:chOff x="0" y="0"/>
            <a:chExt cx="0" cy="0"/>
          </a:xfrm>
        </p:grpSpPr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5900"/>
            <a:ext cx="10287000" cy="1016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664700" y="495300"/>
            <a:ext cx="330200" cy="304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5449"/>
              </a:lnSpc>
            </a:pPr>
            <a:r>
              <a:rPr lang="en-US" sz="1700" b="0" i="0" u="none" strike="noStrike">
                <a:solidFill>
                  <a:srgbClr val="001CA0"/>
                </a:solidFill>
                <a:latin typeface="Anek Bangla Expanded SemiBold"/>
              </a:rPr>
              <a:t>10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6700" y="279400"/>
            <a:ext cx="66167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altLang="en-US" sz="4000" b="1" i="0" u="none" strike="noStrike" dirty="0">
                <a:solidFill>
                  <a:srgbClr val="091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졸업 요건</a:t>
            </a:r>
            <a:endParaRPr lang="en-US" sz="4000" b="1" i="0" u="none" strike="noStrike" dirty="0">
              <a:solidFill>
                <a:srgbClr val="091C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3225800"/>
            <a:ext cx="8953500" cy="51689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47700" y="2311400"/>
            <a:ext cx="8940800" cy="673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116199"/>
              </a:lnSpc>
            </a:pPr>
            <a:r>
              <a:rPr lang="en-US" sz="1900" b="0" i="0" u="none" strike="noStrike" dirty="0">
                <a:solidFill>
                  <a:srgbClr val="323232"/>
                </a:solidFill>
                <a:latin typeface="Gmarket Sans Medium"/>
              </a:rPr>
              <a:t>*</a:t>
            </a:r>
            <a:r>
              <a:rPr lang="ko-KR" altLang="en-US" sz="1900" b="1" i="0" u="none" strike="noStrike" dirty="0">
                <a:solidFill>
                  <a:srgbClr val="323232"/>
                </a:solidFill>
                <a:latin typeface="Gmarket Sans Medium"/>
              </a:rPr>
              <a:t>졸업 요건 상세사항</a:t>
            </a:r>
            <a:endParaRPr lang="en-US" sz="1900" b="1" i="0" u="none" strike="noStrike" dirty="0">
              <a:solidFill>
                <a:srgbClr val="323232"/>
              </a:solidFill>
              <a:latin typeface="Gmarket Sans Medium"/>
            </a:endParaRPr>
          </a:p>
          <a:p>
            <a:pPr lvl="0" algn="r">
              <a:lnSpc>
                <a:spcPct val="116199"/>
              </a:lnSpc>
            </a:pPr>
            <a:r>
              <a:rPr lang="en-US" sz="1900" b="0" i="0" u="none" strike="noStrike" dirty="0">
                <a:solidFill>
                  <a:srgbClr val="323232"/>
                </a:solidFill>
                <a:latin typeface="Gmarket Sans Medium"/>
              </a:rPr>
              <a:t>(</a:t>
            </a:r>
            <a:r>
              <a:rPr lang="ko-KR" altLang="en-US" sz="1900" b="0" i="0" u="none" strike="noStrike" dirty="0">
                <a:solidFill>
                  <a:srgbClr val="323232"/>
                </a:solidFill>
                <a:latin typeface="Gmarket Sans Medium"/>
              </a:rPr>
              <a:t>기타 자세한 내용은 대학원 홈페이지에서 확인 가능합니다</a:t>
            </a:r>
            <a:r>
              <a:rPr lang="en-US" altLang="ko-KR" sz="1900" b="0" i="0" u="none" strike="noStrike" dirty="0">
                <a:solidFill>
                  <a:srgbClr val="323232"/>
                </a:solidFill>
                <a:latin typeface="Gmarket Sans Medium"/>
              </a:rPr>
              <a:t>.)</a:t>
            </a:r>
            <a:endParaRPr lang="en-US" sz="1900" b="0" i="0" u="none" strike="noStrike" dirty="0">
              <a:solidFill>
                <a:srgbClr val="323232"/>
              </a:solidFill>
              <a:latin typeface="Gmarket Sans Medium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169329100" y="2147483647"/>
            <a:ext cx="2147483647" cy="2147483647"/>
            <a:chOff x="0" y="0"/>
            <a:chExt cx="0" cy="0"/>
          </a:xfrm>
        </p:grpSpPr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571500"/>
            <a:ext cx="10287000" cy="1016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652000" y="863600"/>
            <a:ext cx="330200" cy="304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5449"/>
              </a:lnSpc>
            </a:pPr>
            <a:r>
              <a:rPr lang="en-US" sz="1700" b="0" i="0" u="none" strike="noStrike">
                <a:solidFill>
                  <a:srgbClr val="001CA0"/>
                </a:solidFill>
                <a:latin typeface="Anek Bangla Expanded SemiBold"/>
              </a:rPr>
              <a:t>11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4000" y="647700"/>
            <a:ext cx="66167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altLang="en-US" sz="4000" b="1" i="0" u="none" strike="noStrike" dirty="0">
                <a:solidFill>
                  <a:srgbClr val="091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졸업 요건</a:t>
            </a:r>
            <a:endParaRPr lang="en-US" sz="4000" b="1" i="0" u="none" strike="noStrike" dirty="0">
              <a:solidFill>
                <a:srgbClr val="091C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700"/>
            <a:ext cx="10287000" cy="101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664700" y="546100"/>
            <a:ext cx="330200" cy="304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5449"/>
              </a:lnSpc>
            </a:pPr>
            <a:r>
              <a:rPr lang="en-US" sz="1700" b="0" i="0" u="none" strike="noStrike">
                <a:solidFill>
                  <a:srgbClr val="001CA0"/>
                </a:solidFill>
                <a:latin typeface="Anek Bangla Expanded SemiBold"/>
              </a:rPr>
              <a:t>12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2400" y="546100"/>
            <a:ext cx="7493000" cy="1358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altLang="en-US" sz="3800" b="1" i="0" u="none" strike="noStrike" dirty="0">
                <a:solidFill>
                  <a:srgbClr val="091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연구활동지원</a:t>
            </a:r>
            <a:endParaRPr lang="en-US" sz="3800" b="1" i="0" u="none" strike="noStrike" dirty="0">
              <a:solidFill>
                <a:srgbClr val="091C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56633" y="2514600"/>
            <a:ext cx="10033000" cy="5257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ko-KR" altLang="en-US" b="1" dirty="0">
                <a:solidFill>
                  <a:srgbClr val="000000"/>
                </a:solidFill>
                <a:latin typeface="Noto Sans CJK KR Medium"/>
              </a:rPr>
              <a:t>일반대학원 영어영문학 전공에서는 대학원생의 연구역량 강화를 위하여 국내외 전문 학술대회에서 논문을 발표하고 한국연구재단 등재</a:t>
            </a:r>
            <a:r>
              <a:rPr lang="en-US" altLang="ko-KR" b="1" dirty="0">
                <a:solidFill>
                  <a:srgbClr val="000000"/>
                </a:solidFill>
                <a:latin typeface="Noto Sans CJK KR Medium"/>
              </a:rPr>
              <a:t>(</a:t>
            </a:r>
            <a:r>
              <a:rPr lang="ko-KR" altLang="en-US" b="1" dirty="0">
                <a:solidFill>
                  <a:srgbClr val="000000"/>
                </a:solidFill>
                <a:latin typeface="Noto Sans CJK KR Medium"/>
              </a:rPr>
              <a:t>후보</a:t>
            </a:r>
            <a:r>
              <a:rPr lang="en-US" altLang="ko-KR" b="1" dirty="0">
                <a:solidFill>
                  <a:srgbClr val="000000"/>
                </a:solidFill>
                <a:latin typeface="Noto Sans CJK KR Medium"/>
              </a:rPr>
              <a:t>)</a:t>
            </a:r>
            <a:r>
              <a:rPr lang="ko-KR" altLang="en-US" b="1" dirty="0">
                <a:solidFill>
                  <a:srgbClr val="000000"/>
                </a:solidFill>
                <a:latin typeface="Noto Sans CJK KR Medium"/>
              </a:rPr>
              <a:t>지와 국제 전문학술지</a:t>
            </a:r>
            <a:r>
              <a:rPr lang="en-US" altLang="ko-KR" b="1" dirty="0">
                <a:solidFill>
                  <a:srgbClr val="000000"/>
                </a:solidFill>
                <a:latin typeface="Noto Sans CJK KR Medium"/>
              </a:rPr>
              <a:t>(A&amp;HCI, SSCI, SCOPUS)</a:t>
            </a:r>
            <a:r>
              <a:rPr lang="ko-KR" altLang="en-US" b="1" dirty="0">
                <a:solidFill>
                  <a:srgbClr val="000000"/>
                </a:solidFill>
                <a:latin typeface="Noto Sans CJK KR Medium"/>
              </a:rPr>
              <a:t>에 논문을 게재할 경우</a:t>
            </a:r>
            <a:r>
              <a:rPr lang="en-US" altLang="ko-KR" b="1" dirty="0">
                <a:solidFill>
                  <a:srgbClr val="000000"/>
                </a:solidFill>
                <a:latin typeface="Noto Sans CJK KR Medium"/>
              </a:rPr>
              <a:t>, </a:t>
            </a:r>
            <a:r>
              <a:rPr lang="ko-KR" altLang="en-US" b="1" dirty="0">
                <a:solidFill>
                  <a:srgbClr val="000000"/>
                </a:solidFill>
                <a:latin typeface="Noto Sans CJK KR Medium"/>
              </a:rPr>
              <a:t>아래와 같이 연구활동비를 지원합니다</a:t>
            </a:r>
            <a:r>
              <a:rPr lang="en-US" altLang="ko-KR" b="1" dirty="0">
                <a:solidFill>
                  <a:srgbClr val="000000"/>
                </a:solidFill>
                <a:latin typeface="Noto Sans CJK KR Medium"/>
              </a:rPr>
              <a:t>.</a:t>
            </a:r>
          </a:p>
          <a:p>
            <a:pPr lvl="0">
              <a:lnSpc>
                <a:spcPct val="99600"/>
              </a:lnSpc>
            </a:pPr>
            <a:endParaRPr lang="en-US" sz="1800" b="1" i="0" u="none" strike="noStrike" dirty="0">
              <a:solidFill>
                <a:srgbClr val="000000"/>
              </a:solidFill>
              <a:latin typeface="Noto Sans CJK KR Medium"/>
            </a:endParaRPr>
          </a:p>
          <a:p>
            <a:pPr lvl="0">
              <a:lnSpc>
                <a:spcPct val="99600"/>
              </a:lnSpc>
            </a:pPr>
            <a:endParaRPr lang="en-US" sz="1800" b="1" i="0" u="none" strike="noStrike" dirty="0">
              <a:solidFill>
                <a:srgbClr val="000000"/>
              </a:solidFill>
              <a:latin typeface="Noto Sans CJK KR Medium"/>
            </a:endParaRPr>
          </a:p>
          <a:p>
            <a:pPr lvl="0" algn="l">
              <a:lnSpc>
                <a:spcPct val="99600"/>
              </a:lnSpc>
            </a:pPr>
            <a:endParaRPr lang="en-US" b="1" dirty="0">
              <a:solidFill>
                <a:srgbClr val="000000"/>
              </a:solidFill>
              <a:latin typeface="Noto Sans CJK KR Medium"/>
            </a:endParaRPr>
          </a:p>
          <a:p>
            <a:pPr lvl="0" algn="l">
              <a:lnSpc>
                <a:spcPct val="99600"/>
              </a:lnSpc>
            </a:pPr>
            <a:r>
              <a:rPr lang="en-US" sz="1800" b="1" i="0" u="none" strike="noStrike" dirty="0">
                <a:solidFill>
                  <a:srgbClr val="000000"/>
                </a:solidFill>
                <a:latin typeface="Noto Sans CJK KR Medium"/>
              </a:rPr>
              <a:t>1. </a:t>
            </a:r>
            <a:r>
              <a:rPr lang="ko-KR" altLang="en-US" sz="1800" b="1" i="0" u="none" strike="noStrike" dirty="0">
                <a:solidFill>
                  <a:srgbClr val="000000"/>
                </a:solidFill>
                <a:latin typeface="Noto Sans CJK KR Medium"/>
              </a:rPr>
              <a:t>지원 자격</a:t>
            </a:r>
            <a:endParaRPr lang="en-US" sz="1800" b="1" i="0" u="none" strike="noStrike" dirty="0">
              <a:solidFill>
                <a:srgbClr val="000000"/>
              </a:solidFill>
              <a:latin typeface="Noto Sans CJK KR Medium"/>
            </a:endParaRPr>
          </a:p>
          <a:p>
            <a:pPr lvl="0">
              <a:lnSpc>
                <a:spcPct val="99600"/>
              </a:lnSpc>
            </a:pPr>
            <a:r>
              <a:rPr lang="en-US" altLang="ko-KR" dirty="0">
                <a:solidFill>
                  <a:srgbClr val="000000"/>
                </a:solidFill>
                <a:latin typeface="Noto Sans CJK KR Medium"/>
              </a:rPr>
              <a:t>- </a:t>
            </a:r>
            <a:r>
              <a:rPr lang="ko-KR" altLang="en-US" dirty="0">
                <a:solidFill>
                  <a:srgbClr val="000000"/>
                </a:solidFill>
                <a:latin typeface="Noto Sans CJK KR Medium"/>
              </a:rPr>
              <a:t>석사과정 재학 또는 수료 후 </a:t>
            </a:r>
            <a:r>
              <a:rPr lang="en-US" altLang="ko-KR" dirty="0">
                <a:solidFill>
                  <a:srgbClr val="000000"/>
                </a:solidFill>
                <a:latin typeface="Noto Sans CJK KR Medium"/>
              </a:rPr>
              <a:t>1</a:t>
            </a:r>
            <a:r>
              <a:rPr lang="ko-KR" altLang="en-US" dirty="0">
                <a:solidFill>
                  <a:srgbClr val="000000"/>
                </a:solidFill>
                <a:latin typeface="Noto Sans CJK KR Medium"/>
              </a:rPr>
              <a:t>년 이내</a:t>
            </a:r>
          </a:p>
          <a:p>
            <a:pPr lvl="0">
              <a:lnSpc>
                <a:spcPct val="99600"/>
              </a:lnSpc>
            </a:pPr>
            <a:endParaRPr lang="ko-KR" altLang="en-US" dirty="0">
              <a:solidFill>
                <a:srgbClr val="000000"/>
              </a:solidFill>
              <a:latin typeface="Noto Sans CJK KR Medium"/>
            </a:endParaRPr>
          </a:p>
          <a:p>
            <a:pPr lvl="0">
              <a:lnSpc>
                <a:spcPct val="99600"/>
              </a:lnSpc>
            </a:pPr>
            <a:r>
              <a:rPr lang="en-US" altLang="ko-KR" dirty="0">
                <a:solidFill>
                  <a:srgbClr val="000000"/>
                </a:solidFill>
                <a:latin typeface="Noto Sans CJK KR Medium"/>
              </a:rPr>
              <a:t>- </a:t>
            </a:r>
            <a:r>
              <a:rPr lang="ko-KR" altLang="en-US" dirty="0">
                <a:solidFill>
                  <a:srgbClr val="000000"/>
                </a:solidFill>
                <a:latin typeface="Noto Sans CJK KR Medium"/>
              </a:rPr>
              <a:t>박사과정 재학 또는 수료 후 </a:t>
            </a:r>
            <a:r>
              <a:rPr lang="en-US" altLang="ko-KR" dirty="0">
                <a:solidFill>
                  <a:srgbClr val="000000"/>
                </a:solidFill>
                <a:latin typeface="Noto Sans CJK KR Medium"/>
              </a:rPr>
              <a:t>3</a:t>
            </a:r>
            <a:r>
              <a:rPr lang="ko-KR" altLang="en-US" dirty="0">
                <a:solidFill>
                  <a:srgbClr val="000000"/>
                </a:solidFill>
                <a:latin typeface="Noto Sans CJK KR Medium"/>
              </a:rPr>
              <a:t>년 이내</a:t>
            </a:r>
          </a:p>
          <a:p>
            <a:pPr lvl="0">
              <a:lnSpc>
                <a:spcPct val="99600"/>
              </a:lnSpc>
            </a:pPr>
            <a:endParaRPr lang="ko-KR" altLang="en-US" dirty="0">
              <a:solidFill>
                <a:srgbClr val="000000"/>
              </a:solidFill>
              <a:latin typeface="Noto Sans CJK KR Medium"/>
            </a:endParaRPr>
          </a:p>
          <a:p>
            <a:pPr lvl="0">
              <a:lnSpc>
                <a:spcPct val="99600"/>
              </a:lnSpc>
            </a:pPr>
            <a:r>
              <a:rPr lang="en-US" altLang="ko-KR" dirty="0">
                <a:solidFill>
                  <a:srgbClr val="000000"/>
                </a:solidFill>
                <a:latin typeface="Noto Sans CJK KR Medium"/>
              </a:rPr>
              <a:t>- </a:t>
            </a:r>
            <a:r>
              <a:rPr lang="ko-KR" altLang="en-US" dirty="0">
                <a:solidFill>
                  <a:srgbClr val="000000"/>
                </a:solidFill>
                <a:latin typeface="Noto Sans CJK KR Medium"/>
              </a:rPr>
              <a:t>논문의 제</a:t>
            </a:r>
            <a:r>
              <a:rPr lang="en-US" altLang="ko-KR" dirty="0">
                <a:solidFill>
                  <a:srgbClr val="000000"/>
                </a:solidFill>
                <a:latin typeface="Noto Sans CJK KR Medium"/>
              </a:rPr>
              <a:t>1</a:t>
            </a:r>
            <a:r>
              <a:rPr lang="ko-KR" altLang="en-US" dirty="0">
                <a:solidFill>
                  <a:srgbClr val="000000"/>
                </a:solidFill>
                <a:latin typeface="Noto Sans CJK KR Medium"/>
              </a:rPr>
              <a:t>저자</a:t>
            </a:r>
            <a:r>
              <a:rPr lang="en-US" altLang="ko-KR" dirty="0">
                <a:solidFill>
                  <a:srgbClr val="000000"/>
                </a:solidFill>
                <a:latin typeface="Noto Sans CJK KR Medium"/>
              </a:rPr>
              <a:t>(</a:t>
            </a:r>
            <a:r>
              <a:rPr lang="ko-KR" altLang="en-US" dirty="0">
                <a:solidFill>
                  <a:srgbClr val="000000"/>
                </a:solidFill>
                <a:latin typeface="Noto Sans CJK KR Medium"/>
              </a:rPr>
              <a:t>주저자</a:t>
            </a:r>
            <a:r>
              <a:rPr lang="en-US" altLang="ko-KR" dirty="0">
                <a:solidFill>
                  <a:srgbClr val="000000"/>
                </a:solidFill>
                <a:latin typeface="Noto Sans CJK KR Medium"/>
              </a:rPr>
              <a:t>): </a:t>
            </a:r>
            <a:r>
              <a:rPr lang="ko-KR" altLang="en-US" dirty="0">
                <a:solidFill>
                  <a:srgbClr val="000000"/>
                </a:solidFill>
                <a:latin typeface="Noto Sans CJK KR Medium"/>
              </a:rPr>
              <a:t>공동 제</a:t>
            </a:r>
            <a:r>
              <a:rPr lang="en-US" altLang="ko-KR" dirty="0">
                <a:solidFill>
                  <a:srgbClr val="000000"/>
                </a:solidFill>
                <a:latin typeface="Noto Sans CJK KR Medium"/>
              </a:rPr>
              <a:t>1</a:t>
            </a:r>
            <a:r>
              <a:rPr lang="ko-KR" altLang="en-US" dirty="0">
                <a:solidFill>
                  <a:srgbClr val="000000"/>
                </a:solidFill>
                <a:latin typeface="Noto Sans CJK KR Medium"/>
              </a:rPr>
              <a:t>저자일 경우</a:t>
            </a:r>
            <a:r>
              <a:rPr lang="en-US" altLang="ko-KR" dirty="0">
                <a:solidFill>
                  <a:srgbClr val="000000"/>
                </a:solidFill>
                <a:latin typeface="Noto Sans CJK KR Medium"/>
              </a:rPr>
              <a:t>, </a:t>
            </a:r>
            <a:r>
              <a:rPr lang="ko-KR" altLang="en-US" dirty="0">
                <a:solidFill>
                  <a:srgbClr val="000000"/>
                </a:solidFill>
                <a:latin typeface="Noto Sans CJK KR Medium"/>
              </a:rPr>
              <a:t>신청자의 기여도가 더 높다는 소명이 가능할 경우 지원 가능</a:t>
            </a:r>
          </a:p>
          <a:p>
            <a:pPr lvl="0">
              <a:lnSpc>
                <a:spcPct val="99600"/>
              </a:lnSpc>
            </a:pPr>
            <a:endParaRPr lang="ko-KR" altLang="en-US" dirty="0">
              <a:solidFill>
                <a:srgbClr val="000000"/>
              </a:solidFill>
              <a:latin typeface="Noto Sans CJK KR Medium"/>
            </a:endParaRPr>
          </a:p>
          <a:p>
            <a:pPr lvl="0">
              <a:lnSpc>
                <a:spcPct val="99600"/>
              </a:lnSpc>
            </a:pPr>
            <a:r>
              <a:rPr lang="ko-KR" altLang="en-US" dirty="0">
                <a:solidFill>
                  <a:srgbClr val="000000"/>
                </a:solidFill>
                <a:latin typeface="Noto Sans CJK KR Medium"/>
              </a:rPr>
              <a:t> </a:t>
            </a:r>
          </a:p>
          <a:p>
            <a:pPr lvl="0">
              <a:lnSpc>
                <a:spcPct val="99600"/>
              </a:lnSpc>
            </a:pPr>
            <a:endParaRPr lang="ko-KR" altLang="en-US" dirty="0">
              <a:solidFill>
                <a:srgbClr val="000000"/>
              </a:solidFill>
              <a:latin typeface="Noto Sans CJK KR Medium"/>
            </a:endParaRPr>
          </a:p>
          <a:p>
            <a:pPr lvl="0">
              <a:lnSpc>
                <a:spcPct val="99600"/>
              </a:lnSpc>
            </a:pPr>
            <a:r>
              <a:rPr lang="ko-KR" altLang="en-US" dirty="0">
                <a:solidFill>
                  <a:srgbClr val="000000"/>
                </a:solidFill>
                <a:latin typeface="Noto Sans CJK KR Medium"/>
              </a:rPr>
              <a:t>* 공동저자로 교원이 참여할 경우 지원 불가</a:t>
            </a:r>
          </a:p>
          <a:p>
            <a:pPr lvl="0">
              <a:lnSpc>
                <a:spcPct val="99600"/>
              </a:lnSpc>
            </a:pPr>
            <a:endParaRPr lang="ko-KR" altLang="en-US" dirty="0">
              <a:solidFill>
                <a:srgbClr val="000000"/>
              </a:solidFill>
              <a:latin typeface="Noto Sans CJK KR Medium"/>
            </a:endParaRPr>
          </a:p>
          <a:p>
            <a:pPr marL="285750" lvl="0" indent="-285750">
              <a:lnSpc>
                <a:spcPct val="996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rgbClr val="000000"/>
                </a:solidFill>
                <a:latin typeface="Noto Sans CJK KR Medium"/>
              </a:rPr>
              <a:t>교원 연구과제 및 다른 사업을 통하여 </a:t>
            </a:r>
            <a:r>
              <a:rPr lang="ko-KR" altLang="en-US" dirty="0" err="1">
                <a:solidFill>
                  <a:srgbClr val="000000"/>
                </a:solidFill>
                <a:latin typeface="Noto Sans CJK KR Medium"/>
              </a:rPr>
              <a:t>논문게재료를</a:t>
            </a:r>
            <a:r>
              <a:rPr lang="ko-KR" altLang="en-US" dirty="0">
                <a:solidFill>
                  <a:srgbClr val="000000"/>
                </a:solidFill>
                <a:latin typeface="Noto Sans CJK KR Medium"/>
              </a:rPr>
              <a:t> 지원받는 경우 중복하여 지원 불가</a:t>
            </a:r>
            <a:endParaRPr lang="en-US" altLang="ko-KR" dirty="0">
              <a:solidFill>
                <a:srgbClr val="000000"/>
              </a:solidFill>
              <a:latin typeface="Noto Sans CJK KR Medium"/>
            </a:endParaRPr>
          </a:p>
          <a:p>
            <a:pPr marL="285750" lvl="0" indent="-285750">
              <a:lnSpc>
                <a:spcPct val="99600"/>
              </a:lnSpc>
              <a:buFont typeface="Arial" panose="020B0604020202020204" pitchFamily="34" charset="0"/>
              <a:buChar char="•"/>
            </a:pPr>
            <a:endParaRPr lang="en-US" altLang="ko-KR" dirty="0">
              <a:solidFill>
                <a:srgbClr val="000000"/>
              </a:solidFill>
              <a:latin typeface="Noto Sans CJK KR Medium"/>
            </a:endParaRPr>
          </a:p>
          <a:p>
            <a:pPr lvl="0">
              <a:lnSpc>
                <a:spcPct val="99600"/>
              </a:lnSpc>
            </a:pPr>
            <a:endParaRPr lang="en-US" altLang="ko-KR" dirty="0">
              <a:solidFill>
                <a:srgbClr val="000000"/>
              </a:solidFill>
              <a:latin typeface="Noto Sans CJK KR Medium"/>
            </a:endParaRPr>
          </a:p>
          <a:p>
            <a:pPr lvl="0">
              <a:lnSpc>
                <a:spcPct val="99600"/>
              </a:lnSpc>
            </a:pPr>
            <a:r>
              <a:rPr lang="en-US" altLang="ko-KR" b="1" dirty="0">
                <a:solidFill>
                  <a:srgbClr val="000000"/>
                </a:solidFill>
                <a:latin typeface="Noto Sans CJK KR Medium"/>
              </a:rPr>
              <a:t>2. </a:t>
            </a:r>
            <a:r>
              <a:rPr lang="ko-KR" altLang="en-US" b="1" dirty="0">
                <a:solidFill>
                  <a:srgbClr val="000000"/>
                </a:solidFill>
                <a:latin typeface="Noto Sans CJK KR Medium"/>
              </a:rPr>
              <a:t>지원 내용</a:t>
            </a:r>
          </a:p>
          <a:p>
            <a:pPr lvl="0">
              <a:lnSpc>
                <a:spcPct val="99600"/>
              </a:lnSpc>
            </a:pPr>
            <a:r>
              <a:rPr lang="en-US" altLang="ko-KR" dirty="0">
                <a:solidFill>
                  <a:srgbClr val="000000"/>
                </a:solidFill>
                <a:latin typeface="Noto Sans CJK KR Medium"/>
              </a:rPr>
              <a:t>- </a:t>
            </a:r>
            <a:r>
              <a:rPr lang="ko-KR" altLang="en-US" dirty="0">
                <a:solidFill>
                  <a:srgbClr val="000000"/>
                </a:solidFill>
                <a:latin typeface="Noto Sans CJK KR Medium"/>
              </a:rPr>
              <a:t>논문 </a:t>
            </a:r>
            <a:r>
              <a:rPr lang="ko-KR" altLang="en-US" dirty="0" err="1">
                <a:solidFill>
                  <a:srgbClr val="000000"/>
                </a:solidFill>
                <a:latin typeface="Noto Sans CJK KR Medium"/>
              </a:rPr>
              <a:t>게재료</a:t>
            </a:r>
            <a:r>
              <a:rPr lang="en-US" altLang="ko-KR" dirty="0">
                <a:solidFill>
                  <a:srgbClr val="000000"/>
                </a:solidFill>
                <a:latin typeface="Noto Sans CJK KR Medium"/>
              </a:rPr>
              <a:t>: 20</a:t>
            </a:r>
            <a:r>
              <a:rPr lang="ko-KR" altLang="en-US" dirty="0">
                <a:solidFill>
                  <a:srgbClr val="000000"/>
                </a:solidFill>
                <a:latin typeface="Noto Sans CJK KR Medium"/>
              </a:rPr>
              <a:t>만원</a:t>
            </a:r>
            <a:r>
              <a:rPr lang="en-US" altLang="ko-KR" dirty="0">
                <a:solidFill>
                  <a:srgbClr val="000000"/>
                </a:solidFill>
                <a:latin typeface="Noto Sans CJK KR Medium"/>
              </a:rPr>
              <a:t>(1</a:t>
            </a:r>
            <a:r>
              <a:rPr lang="ko-KR" altLang="en-US" dirty="0">
                <a:solidFill>
                  <a:srgbClr val="000000"/>
                </a:solidFill>
                <a:latin typeface="Noto Sans CJK KR Medium"/>
              </a:rPr>
              <a:t>회당</a:t>
            </a:r>
            <a:r>
              <a:rPr lang="en-US" altLang="ko-KR" dirty="0">
                <a:solidFill>
                  <a:srgbClr val="000000"/>
                </a:solidFill>
                <a:latin typeface="Noto Sans CJK KR Medium"/>
              </a:rPr>
              <a:t>)</a:t>
            </a:r>
            <a:endParaRPr lang="ko-KR" altLang="en-US" dirty="0">
              <a:solidFill>
                <a:srgbClr val="000000"/>
              </a:solidFill>
              <a:latin typeface="Noto Sans CJK KR Medium"/>
            </a:endParaRPr>
          </a:p>
          <a:p>
            <a:pPr lvl="0">
              <a:lnSpc>
                <a:spcPct val="99600"/>
              </a:lnSpc>
            </a:pPr>
            <a:endParaRPr lang="ko-KR" altLang="en-US" dirty="0">
              <a:solidFill>
                <a:srgbClr val="000000"/>
              </a:solidFill>
              <a:latin typeface="Noto Sans CJK KR Medium"/>
            </a:endParaRPr>
          </a:p>
          <a:p>
            <a:pPr lvl="0">
              <a:lnSpc>
                <a:spcPct val="99600"/>
              </a:lnSpc>
            </a:pPr>
            <a:r>
              <a:rPr lang="en-US" altLang="ko-KR" dirty="0">
                <a:solidFill>
                  <a:srgbClr val="000000"/>
                </a:solidFill>
                <a:latin typeface="Noto Sans CJK KR Medium"/>
              </a:rPr>
              <a:t>- </a:t>
            </a:r>
            <a:r>
              <a:rPr lang="ko-KR" altLang="en-US" dirty="0">
                <a:solidFill>
                  <a:srgbClr val="000000"/>
                </a:solidFill>
                <a:latin typeface="Noto Sans CJK KR Medium"/>
              </a:rPr>
              <a:t>학술대회 논문 </a:t>
            </a:r>
            <a:r>
              <a:rPr lang="ko-KR" altLang="en-US" dirty="0" err="1">
                <a:solidFill>
                  <a:srgbClr val="000000"/>
                </a:solidFill>
                <a:latin typeface="Noto Sans CJK KR Medium"/>
              </a:rPr>
              <a:t>발표비</a:t>
            </a:r>
            <a:r>
              <a:rPr lang="en-US" altLang="ko-KR" dirty="0">
                <a:solidFill>
                  <a:srgbClr val="000000"/>
                </a:solidFill>
                <a:latin typeface="Noto Sans CJK KR Medium"/>
              </a:rPr>
              <a:t>: 5</a:t>
            </a:r>
            <a:r>
              <a:rPr lang="ko-KR" altLang="en-US" dirty="0">
                <a:solidFill>
                  <a:srgbClr val="000000"/>
                </a:solidFill>
                <a:latin typeface="Noto Sans CJK KR Medium"/>
              </a:rPr>
              <a:t>만원 </a:t>
            </a:r>
            <a:r>
              <a:rPr lang="en-US" altLang="ko-KR" dirty="0">
                <a:solidFill>
                  <a:srgbClr val="000000"/>
                </a:solidFill>
                <a:latin typeface="Noto Sans CJK KR Medium"/>
              </a:rPr>
              <a:t>(1</a:t>
            </a:r>
            <a:r>
              <a:rPr lang="ko-KR" altLang="en-US" dirty="0">
                <a:solidFill>
                  <a:srgbClr val="000000"/>
                </a:solidFill>
                <a:latin typeface="Noto Sans CJK KR Medium"/>
              </a:rPr>
              <a:t>회당</a:t>
            </a:r>
            <a:r>
              <a:rPr lang="en-US" altLang="ko-KR" dirty="0">
                <a:solidFill>
                  <a:srgbClr val="000000"/>
                </a:solidFill>
                <a:latin typeface="Noto Sans CJK KR Medium"/>
              </a:rPr>
              <a:t>)</a:t>
            </a:r>
          </a:p>
          <a:p>
            <a:pPr lvl="0">
              <a:lnSpc>
                <a:spcPct val="99600"/>
              </a:lnSpc>
            </a:pPr>
            <a:endParaRPr lang="en-US" altLang="ko-KR" dirty="0">
              <a:solidFill>
                <a:srgbClr val="000000"/>
              </a:solidFill>
              <a:latin typeface="Noto Sans CJK KR Medium"/>
            </a:endParaRPr>
          </a:p>
          <a:p>
            <a:pPr lvl="0">
              <a:lnSpc>
                <a:spcPct val="99600"/>
              </a:lnSpc>
            </a:pPr>
            <a:r>
              <a:rPr lang="en-US" altLang="ko-KR" dirty="0">
                <a:solidFill>
                  <a:srgbClr val="000000"/>
                </a:solidFill>
                <a:latin typeface="Noto Sans CJK KR Medium"/>
              </a:rPr>
              <a:t>- 1</a:t>
            </a:r>
            <a:r>
              <a:rPr lang="ko-KR" altLang="en-US" dirty="0">
                <a:solidFill>
                  <a:srgbClr val="000000"/>
                </a:solidFill>
                <a:latin typeface="Noto Sans CJK KR Medium"/>
              </a:rPr>
              <a:t>인당 </a:t>
            </a:r>
            <a:r>
              <a:rPr lang="ko-KR" altLang="en-US" dirty="0" err="1">
                <a:solidFill>
                  <a:srgbClr val="000000"/>
                </a:solidFill>
                <a:latin typeface="Noto Sans CJK KR Medium"/>
              </a:rPr>
              <a:t>게재료</a:t>
            </a:r>
            <a:r>
              <a:rPr lang="en-US" altLang="ko-KR" dirty="0">
                <a:solidFill>
                  <a:srgbClr val="000000"/>
                </a:solidFill>
                <a:latin typeface="Noto Sans CJK KR Medium"/>
              </a:rPr>
              <a:t>, </a:t>
            </a:r>
            <a:r>
              <a:rPr lang="ko-KR" altLang="en-US" dirty="0" err="1">
                <a:solidFill>
                  <a:srgbClr val="000000"/>
                </a:solidFill>
                <a:latin typeface="Noto Sans CJK KR Medium"/>
              </a:rPr>
              <a:t>발표비</a:t>
            </a:r>
            <a:r>
              <a:rPr lang="ko-KR" altLang="en-US" dirty="0">
                <a:solidFill>
                  <a:srgbClr val="000000"/>
                </a:solidFill>
                <a:latin typeface="Noto Sans CJK KR Medium"/>
              </a:rPr>
              <a:t> 각각 최대 </a:t>
            </a:r>
            <a:r>
              <a:rPr lang="en-US" altLang="ko-KR" dirty="0">
                <a:solidFill>
                  <a:srgbClr val="000000"/>
                </a:solidFill>
                <a:latin typeface="Noto Sans CJK KR Medium"/>
              </a:rPr>
              <a:t>2</a:t>
            </a:r>
            <a:r>
              <a:rPr lang="ko-KR" altLang="en-US" dirty="0">
                <a:solidFill>
                  <a:srgbClr val="000000"/>
                </a:solidFill>
                <a:latin typeface="Noto Sans CJK KR Medium"/>
              </a:rPr>
              <a:t>회까지 지원 </a:t>
            </a:r>
          </a:p>
          <a:p>
            <a:pPr lvl="0" algn="l">
              <a:lnSpc>
                <a:spcPct val="99600"/>
              </a:lnSpc>
            </a:pPr>
            <a:endParaRPr lang="en-US" sz="1800" b="0" i="0" u="none" strike="noStrike" dirty="0">
              <a:solidFill>
                <a:srgbClr val="000000"/>
              </a:solidFill>
              <a:latin typeface="Noto Sans CJK KR Medium"/>
            </a:endParaRPr>
          </a:p>
          <a:p>
            <a:pPr lvl="0" algn="l">
              <a:lnSpc>
                <a:spcPct val="99600"/>
              </a:lnSpc>
            </a:pPr>
            <a:endParaRPr lang="en-US" sz="1800" b="0" i="0" u="none" strike="noStrike" dirty="0">
              <a:solidFill>
                <a:srgbClr val="000000"/>
              </a:solidFill>
              <a:latin typeface="Noto Sans CJK KR Medium"/>
            </a:endParaRPr>
          </a:p>
          <a:p>
            <a:pPr lvl="0" algn="l">
              <a:lnSpc>
                <a:spcPct val="99600"/>
              </a:lnSpc>
            </a:pPr>
            <a:endParaRPr lang="en-US" sz="1800" b="0" i="0" u="none" strike="noStrike" dirty="0">
              <a:solidFill>
                <a:srgbClr val="000000"/>
              </a:solidFill>
              <a:latin typeface="Noto Sans CJK KR Medium"/>
            </a:endParaRPr>
          </a:p>
          <a:p>
            <a:pPr lvl="0" algn="l">
              <a:lnSpc>
                <a:spcPct val="99600"/>
              </a:lnSpc>
            </a:pPr>
            <a:endParaRPr lang="en-US" sz="1800" b="0" i="0" u="none" strike="noStrike" dirty="0">
              <a:solidFill>
                <a:srgbClr val="000000"/>
              </a:solidFill>
              <a:latin typeface="Noto Sans CJK KR Medium"/>
            </a:endParaRPr>
          </a:p>
          <a:p>
            <a:pPr lvl="0" algn="l">
              <a:lnSpc>
                <a:spcPct val="99600"/>
              </a:lnSpc>
            </a:pPr>
            <a:endParaRPr lang="en-US" sz="1800" b="0" i="0" u="none" strike="noStrike" dirty="0">
              <a:solidFill>
                <a:srgbClr val="000000"/>
              </a:solidFill>
              <a:latin typeface="Noto Sans CJK KR Medium"/>
            </a:endParaRPr>
          </a:p>
          <a:p>
            <a:pPr lvl="0" algn="l">
              <a:lnSpc>
                <a:spcPct val="99600"/>
              </a:lnSpc>
            </a:pPr>
            <a:endParaRPr lang="en-US" sz="1800" b="0" i="0" u="none" strike="noStrike" dirty="0">
              <a:solidFill>
                <a:srgbClr val="000000"/>
              </a:solidFill>
              <a:latin typeface="Noto Sans CJK KR Medi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"/>
            <a:ext cx="10287000" cy="101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664700" y="546100"/>
            <a:ext cx="330200" cy="304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5449"/>
              </a:lnSpc>
            </a:pPr>
            <a:r>
              <a:rPr lang="en-US" sz="1700" b="0" i="0" u="none" strike="noStrike">
                <a:solidFill>
                  <a:srgbClr val="001CA0"/>
                </a:solidFill>
                <a:latin typeface="Anek Bangla Expanded SemiBold"/>
              </a:rPr>
              <a:t>13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2400" y="546100"/>
            <a:ext cx="7493000" cy="1358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altLang="en-US" sz="3800" b="1" i="0" u="none" strike="noStrike" dirty="0">
                <a:solidFill>
                  <a:srgbClr val="091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연구활동지원</a:t>
            </a:r>
            <a:endParaRPr lang="en-US" sz="3800" b="1" i="0" u="none" strike="noStrike" dirty="0">
              <a:solidFill>
                <a:srgbClr val="091C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42900" y="2476500"/>
            <a:ext cx="10350500" cy="2451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2000" b="1" i="0" u="none" strike="noStrike" dirty="0">
                <a:solidFill>
                  <a:srgbClr val="000000"/>
                </a:solidFill>
                <a:latin typeface="Pretendard Regular"/>
              </a:rPr>
              <a:t>3. </a:t>
            </a:r>
            <a:r>
              <a:rPr lang="ko-KR" altLang="en-US" sz="2000" b="1" dirty="0">
                <a:solidFill>
                  <a:srgbClr val="000000"/>
                </a:solidFill>
                <a:latin typeface="Pretendard Regular"/>
              </a:rPr>
              <a:t>지원 시기</a:t>
            </a:r>
            <a:endParaRPr lang="en-US" altLang="ko-KR" sz="2000" b="1" dirty="0">
              <a:solidFill>
                <a:srgbClr val="000000"/>
              </a:solidFill>
              <a:latin typeface="Pretendard Regular"/>
            </a:endParaRPr>
          </a:p>
          <a:p>
            <a:pPr lvl="0">
              <a:lnSpc>
                <a:spcPct val="116199"/>
              </a:lnSpc>
            </a:pPr>
            <a:r>
              <a:rPr lang="en-US" altLang="ko-KR" sz="2000" dirty="0">
                <a:solidFill>
                  <a:srgbClr val="000000"/>
                </a:solidFill>
                <a:latin typeface="Pretendard Regular"/>
              </a:rPr>
              <a:t>- </a:t>
            </a:r>
            <a:r>
              <a:rPr lang="ko-KR" altLang="en-US" sz="2000" dirty="0">
                <a:solidFill>
                  <a:srgbClr val="000000"/>
                </a:solidFill>
                <a:latin typeface="Pretendard Regular"/>
              </a:rPr>
              <a:t>논문 게재 후 </a:t>
            </a:r>
            <a:r>
              <a:rPr lang="en-US" altLang="ko-KR" sz="2000" dirty="0">
                <a:solidFill>
                  <a:srgbClr val="000000"/>
                </a:solidFill>
                <a:latin typeface="Pretendard Regular"/>
              </a:rPr>
              <a:t>3</a:t>
            </a:r>
            <a:r>
              <a:rPr lang="ko-KR" altLang="en-US" sz="2000" dirty="0">
                <a:solidFill>
                  <a:srgbClr val="000000"/>
                </a:solidFill>
                <a:latin typeface="Pretendard Regular"/>
              </a:rPr>
              <a:t>개월 이내 신청</a:t>
            </a:r>
          </a:p>
          <a:p>
            <a:pPr lvl="0">
              <a:lnSpc>
                <a:spcPct val="116199"/>
              </a:lnSpc>
            </a:pPr>
            <a:endParaRPr lang="ko-KR" altLang="en-US" sz="2000" dirty="0">
              <a:solidFill>
                <a:srgbClr val="000000"/>
              </a:solidFill>
              <a:latin typeface="Pretendard Regular"/>
            </a:endParaRPr>
          </a:p>
          <a:p>
            <a:pPr marL="342900" lvl="0" indent="-342900">
              <a:lnSpc>
                <a:spcPct val="116199"/>
              </a:lnSpc>
              <a:buFontTx/>
              <a:buChar char="-"/>
            </a:pPr>
            <a:r>
              <a:rPr lang="en-US" altLang="ko-KR" sz="2000" dirty="0">
                <a:solidFill>
                  <a:srgbClr val="000000"/>
                </a:solidFill>
                <a:latin typeface="Pretendard Regular"/>
              </a:rPr>
              <a:t>2024</a:t>
            </a:r>
            <a:r>
              <a:rPr lang="ko-KR" altLang="en-US" sz="2000" dirty="0">
                <a:solidFill>
                  <a:srgbClr val="000000"/>
                </a:solidFill>
                <a:latin typeface="Pretendard Regular"/>
              </a:rPr>
              <a:t>학년도 </a:t>
            </a:r>
            <a:r>
              <a:rPr lang="en-US" altLang="ko-KR" sz="2000" dirty="0">
                <a:solidFill>
                  <a:srgbClr val="000000"/>
                </a:solidFill>
                <a:latin typeface="Pretendard Regular"/>
              </a:rPr>
              <a:t>2</a:t>
            </a:r>
            <a:r>
              <a:rPr lang="ko-KR" altLang="en-US" sz="2000" dirty="0">
                <a:solidFill>
                  <a:srgbClr val="000000"/>
                </a:solidFill>
                <a:latin typeface="Pretendard Regular"/>
              </a:rPr>
              <a:t>학기</a:t>
            </a:r>
            <a:r>
              <a:rPr lang="en-US" altLang="ko-KR" sz="2000" dirty="0">
                <a:solidFill>
                  <a:srgbClr val="000000"/>
                </a:solidFill>
                <a:latin typeface="Pretendard Regular"/>
              </a:rPr>
              <a:t>~ </a:t>
            </a:r>
            <a:r>
              <a:rPr lang="ko-KR" altLang="en-US" sz="2000" dirty="0">
                <a:solidFill>
                  <a:srgbClr val="000000"/>
                </a:solidFill>
                <a:latin typeface="Pretendard Regular"/>
              </a:rPr>
              <a:t>기금 소진시까지</a:t>
            </a:r>
            <a:endParaRPr lang="en-US" altLang="ko-KR" sz="2000" dirty="0">
              <a:solidFill>
                <a:srgbClr val="000000"/>
              </a:solidFill>
              <a:latin typeface="Pretendard Regular"/>
            </a:endParaRPr>
          </a:p>
          <a:p>
            <a:pPr marL="342900" lvl="0" indent="-342900">
              <a:lnSpc>
                <a:spcPct val="116199"/>
              </a:lnSpc>
              <a:buFontTx/>
              <a:buChar char="-"/>
            </a:pPr>
            <a:endParaRPr lang="en-US" sz="2000" b="0" i="0" u="none" strike="noStrike" dirty="0">
              <a:solidFill>
                <a:srgbClr val="000000"/>
              </a:solidFill>
              <a:latin typeface="Pretendard Regular"/>
            </a:endParaRPr>
          </a:p>
          <a:p>
            <a:pPr lvl="0">
              <a:lnSpc>
                <a:spcPct val="116199"/>
              </a:lnSpc>
            </a:pPr>
            <a:r>
              <a:rPr lang="en-US" sz="2000" dirty="0">
                <a:solidFill>
                  <a:srgbClr val="000000"/>
                </a:solidFill>
                <a:latin typeface="Pretendard Regular"/>
              </a:rPr>
              <a:t>4. </a:t>
            </a:r>
            <a:r>
              <a:rPr lang="ko-KR" altLang="en-US" sz="2000" dirty="0">
                <a:solidFill>
                  <a:srgbClr val="000000"/>
                </a:solidFill>
                <a:latin typeface="Pretendard Regular"/>
              </a:rPr>
              <a:t>지원 서류</a:t>
            </a:r>
            <a:endParaRPr lang="en-US" altLang="ko-KR" sz="2000" dirty="0">
              <a:solidFill>
                <a:srgbClr val="000000"/>
              </a:solidFill>
              <a:latin typeface="Pretendard Regular"/>
            </a:endParaRPr>
          </a:p>
          <a:p>
            <a:pPr marL="342900" lvl="0" indent="-342900">
              <a:lnSpc>
                <a:spcPct val="116199"/>
              </a:lnSpc>
              <a:buFont typeface="Arial" panose="020B0604020202020204" pitchFamily="34" charset="0"/>
              <a:buChar char="•"/>
            </a:pPr>
            <a:r>
              <a:rPr lang="ko-KR" altLang="en-US" sz="2000" dirty="0" err="1">
                <a:solidFill>
                  <a:srgbClr val="000000"/>
                </a:solidFill>
                <a:latin typeface="Pretendard Regular"/>
              </a:rPr>
              <a:t>게재료</a:t>
            </a:r>
            <a:r>
              <a:rPr lang="ko-KR" altLang="en-US" sz="2000" dirty="0">
                <a:solidFill>
                  <a:srgbClr val="000000"/>
                </a:solidFill>
                <a:latin typeface="Pretendard Regular"/>
              </a:rPr>
              <a:t> 지원</a:t>
            </a:r>
            <a:r>
              <a:rPr lang="en-US" altLang="ko-KR" sz="2000" dirty="0">
                <a:solidFill>
                  <a:srgbClr val="000000"/>
                </a:solidFill>
                <a:latin typeface="Pretendard Regular"/>
              </a:rPr>
              <a:t>, </a:t>
            </a:r>
            <a:r>
              <a:rPr lang="ko-KR" altLang="en-US" sz="2000" dirty="0" err="1">
                <a:solidFill>
                  <a:srgbClr val="000000"/>
                </a:solidFill>
                <a:latin typeface="Pretendard Regular"/>
              </a:rPr>
              <a:t>발표비</a:t>
            </a:r>
            <a:r>
              <a:rPr lang="ko-KR" altLang="en-US" sz="2000" dirty="0">
                <a:solidFill>
                  <a:srgbClr val="000000"/>
                </a:solidFill>
                <a:latin typeface="Pretendard Regular"/>
              </a:rPr>
              <a:t> 지원 등 본인에게 해당하는 하나의 서류만 작성해 주시기 바랍니다</a:t>
            </a:r>
            <a:r>
              <a:rPr lang="en-US" altLang="ko-KR" sz="2000" dirty="0">
                <a:solidFill>
                  <a:srgbClr val="000000"/>
                </a:solidFill>
                <a:latin typeface="Pretendard Regular"/>
              </a:rPr>
              <a:t>.</a:t>
            </a:r>
          </a:p>
          <a:p>
            <a:pPr marL="342900" lvl="0" indent="-342900">
              <a:lnSpc>
                <a:spcPct val="116199"/>
              </a:lnSpc>
              <a:buFont typeface="Arial" panose="020B0604020202020204" pitchFamily="34" charset="0"/>
              <a:buChar char="•"/>
            </a:pPr>
            <a:endParaRPr lang="en-US" sz="2000" b="0" i="0" u="none" strike="noStrike" dirty="0">
              <a:solidFill>
                <a:srgbClr val="000000"/>
              </a:solidFill>
              <a:latin typeface="Pretendard Regular"/>
            </a:endParaRPr>
          </a:p>
          <a:p>
            <a:r>
              <a:rPr lang="en-US" altLang="ko-KR" b="1" dirty="0"/>
              <a:t>[</a:t>
            </a:r>
            <a:r>
              <a:rPr lang="ko-KR" altLang="en-US" b="1" dirty="0" err="1"/>
              <a:t>논문게재비</a:t>
            </a:r>
            <a:r>
              <a:rPr lang="ko-KR" altLang="en-US" b="1" dirty="0"/>
              <a:t> 지원 신청 시</a:t>
            </a:r>
            <a:r>
              <a:rPr lang="en-US" altLang="ko-KR" b="1" dirty="0"/>
              <a:t>]</a:t>
            </a:r>
            <a:endParaRPr lang="ko-KR" altLang="en-US" dirty="0"/>
          </a:p>
          <a:p>
            <a:r>
              <a:rPr lang="en-US" altLang="ko-KR" dirty="0"/>
              <a:t>1) </a:t>
            </a:r>
            <a:r>
              <a:rPr lang="ko-KR" altLang="en-US" dirty="0"/>
              <a:t>일반대학원 연구활동지원</a:t>
            </a:r>
            <a:r>
              <a:rPr lang="en-US" altLang="ko-KR" dirty="0"/>
              <a:t>(</a:t>
            </a:r>
            <a:r>
              <a:rPr lang="ko-KR" altLang="en-US" dirty="0" err="1"/>
              <a:t>논문게재료</a:t>
            </a:r>
            <a:r>
              <a:rPr lang="en-US" altLang="ko-KR" dirty="0"/>
              <a:t>) </a:t>
            </a:r>
            <a:r>
              <a:rPr lang="ko-KR" altLang="en-US" dirty="0"/>
              <a:t>신청서 *자필 서명 필수 </a:t>
            </a:r>
            <a:r>
              <a:rPr lang="en-US" altLang="ko-KR" dirty="0">
                <a:hlinkClick r:id="rId3"/>
              </a:rPr>
              <a:t>[</a:t>
            </a:r>
            <a:r>
              <a:rPr lang="ko-KR" altLang="en-US" dirty="0">
                <a:hlinkClick r:id="rId3"/>
              </a:rPr>
              <a:t>양식 다운로드 바로가기</a:t>
            </a:r>
            <a:r>
              <a:rPr lang="en-US" altLang="ko-KR" dirty="0">
                <a:hlinkClick r:id="rId3"/>
              </a:rPr>
              <a:t>(LINK)]</a:t>
            </a:r>
            <a:endParaRPr lang="ko-KR" altLang="en-US" dirty="0"/>
          </a:p>
          <a:p>
            <a:pPr fontAlgn="base" latinLnBrk="1"/>
            <a:r>
              <a:rPr lang="en-US" altLang="ko-KR" dirty="0"/>
              <a:t>2) </a:t>
            </a:r>
            <a:r>
              <a:rPr lang="ko-KR" altLang="en-US" dirty="0"/>
              <a:t>게재 논문 </a:t>
            </a:r>
          </a:p>
          <a:p>
            <a:pPr fontAlgn="base" latinLnBrk="1"/>
            <a:r>
              <a:rPr lang="en-US" altLang="ko-KR" dirty="0"/>
              <a:t>3) </a:t>
            </a:r>
            <a:r>
              <a:rPr lang="ko-KR" altLang="en-US" dirty="0"/>
              <a:t>논문 게재 웹페이지</a:t>
            </a:r>
            <a:r>
              <a:rPr lang="en-US" altLang="ko-KR" dirty="0"/>
              <a:t>(KCI, DBPIA..) </a:t>
            </a:r>
            <a:r>
              <a:rPr lang="ko-KR" altLang="en-US" dirty="0"/>
              <a:t>캡처 이미지 </a:t>
            </a:r>
          </a:p>
          <a:p>
            <a:pPr fontAlgn="base" latinLnBrk="1"/>
            <a:r>
              <a:rPr lang="en-US" altLang="ko-KR" dirty="0"/>
              <a:t>4) </a:t>
            </a:r>
            <a:r>
              <a:rPr lang="ko-KR" altLang="en-US" dirty="0"/>
              <a:t>학회 발급 </a:t>
            </a:r>
            <a:r>
              <a:rPr lang="ko-KR" altLang="en-US" dirty="0" err="1"/>
              <a:t>논문게재료</a:t>
            </a:r>
            <a:r>
              <a:rPr lang="ko-KR" altLang="en-US" dirty="0"/>
              <a:t> 납부 영수증 </a:t>
            </a:r>
            <a:r>
              <a:rPr lang="en-US" altLang="ko-KR" dirty="0"/>
              <a:t>(</a:t>
            </a:r>
            <a:r>
              <a:rPr lang="ko-KR" altLang="en-US" dirty="0"/>
              <a:t>납부 확인서</a:t>
            </a:r>
            <a:r>
              <a:rPr lang="en-US" altLang="ko-KR" dirty="0"/>
              <a:t>)</a:t>
            </a:r>
            <a:r>
              <a:rPr lang="ko-KR" altLang="en-US" dirty="0"/>
              <a:t> </a:t>
            </a:r>
          </a:p>
          <a:p>
            <a:r>
              <a:rPr lang="en-US" altLang="ko-KR" dirty="0"/>
              <a:t> </a:t>
            </a:r>
          </a:p>
          <a:p>
            <a:r>
              <a:rPr lang="en-US" altLang="ko-KR" b="1" dirty="0"/>
              <a:t>[</a:t>
            </a:r>
            <a:r>
              <a:rPr lang="ko-KR" altLang="en-US" b="1" dirty="0"/>
              <a:t>학술대회 논문 발표 지원 신청 시</a:t>
            </a:r>
            <a:r>
              <a:rPr lang="en-US" altLang="ko-KR" b="1" dirty="0"/>
              <a:t>]</a:t>
            </a:r>
            <a:endParaRPr lang="ko-KR" altLang="en-US" dirty="0"/>
          </a:p>
          <a:p>
            <a:r>
              <a:rPr lang="en-US" altLang="ko-KR" dirty="0"/>
              <a:t>1) </a:t>
            </a:r>
            <a:r>
              <a:rPr lang="ko-KR" altLang="en-US" dirty="0"/>
              <a:t>일반대학원 연구활동지원</a:t>
            </a:r>
            <a:r>
              <a:rPr lang="en-US" altLang="ko-KR" dirty="0"/>
              <a:t>(</a:t>
            </a:r>
            <a:r>
              <a:rPr lang="ko-KR" altLang="en-US" dirty="0" err="1"/>
              <a:t>발표비</a:t>
            </a:r>
            <a:r>
              <a:rPr lang="en-US" altLang="ko-KR" dirty="0"/>
              <a:t>) </a:t>
            </a:r>
            <a:r>
              <a:rPr lang="ko-KR" altLang="en-US" dirty="0"/>
              <a:t>신청서 *자필 서명 필수 </a:t>
            </a:r>
            <a:r>
              <a:rPr lang="en-US" altLang="ko-KR" dirty="0">
                <a:hlinkClick r:id="rId4"/>
              </a:rPr>
              <a:t>[</a:t>
            </a:r>
            <a:r>
              <a:rPr lang="ko-KR" altLang="en-US" dirty="0">
                <a:hlinkClick r:id="rId4"/>
              </a:rPr>
              <a:t>양식 다운로드 바로가기</a:t>
            </a:r>
            <a:r>
              <a:rPr lang="en-US" altLang="ko-KR" dirty="0">
                <a:hlinkClick r:id="rId4"/>
              </a:rPr>
              <a:t>(LINK)]</a:t>
            </a:r>
            <a:endParaRPr lang="ko-KR" altLang="en-US" dirty="0"/>
          </a:p>
          <a:p>
            <a:pPr fontAlgn="base" latinLnBrk="1"/>
            <a:r>
              <a:rPr lang="en-US" altLang="ko-KR" dirty="0"/>
              <a:t>2) </a:t>
            </a:r>
            <a:r>
              <a:rPr lang="ko-KR" altLang="en-US" dirty="0"/>
              <a:t>학술대회 포스터</a:t>
            </a:r>
          </a:p>
          <a:p>
            <a:pPr fontAlgn="base" latinLnBrk="1"/>
            <a:r>
              <a:rPr lang="en-US" altLang="ko-KR" dirty="0"/>
              <a:t>3) </a:t>
            </a:r>
            <a:r>
              <a:rPr lang="ko-KR" altLang="en-US" dirty="0"/>
              <a:t>학술대회 </a:t>
            </a:r>
            <a:r>
              <a:rPr lang="ko-KR" altLang="en-US" dirty="0" err="1"/>
              <a:t>프로시딩즈</a:t>
            </a:r>
            <a:r>
              <a:rPr lang="ko-KR" altLang="en-US" dirty="0"/>
              <a:t> </a:t>
            </a:r>
          </a:p>
          <a:p>
            <a:pPr marL="342900" lvl="0" indent="-342900">
              <a:lnSpc>
                <a:spcPct val="116199"/>
              </a:lnSpc>
              <a:buFont typeface="Arial" panose="020B0604020202020204" pitchFamily="34" charset="0"/>
              <a:buChar char="•"/>
            </a:pPr>
            <a:endParaRPr lang="en-US" sz="2000" b="0" i="0" u="none" strike="noStrike" dirty="0">
              <a:solidFill>
                <a:srgbClr val="000000"/>
              </a:solidFill>
              <a:latin typeface="Pretendard Regular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"/>
            <a:ext cx="10287000" cy="101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664700" y="546100"/>
            <a:ext cx="330200" cy="304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5449"/>
              </a:lnSpc>
            </a:pPr>
            <a:r>
              <a:rPr lang="en-US" sz="1700" b="0" i="0" u="none" strike="noStrike" dirty="0">
                <a:solidFill>
                  <a:srgbClr val="001CA0"/>
                </a:solidFill>
                <a:latin typeface="Anek Bangla Expanded SemiBold"/>
              </a:rPr>
              <a:t>14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2400" y="546100"/>
            <a:ext cx="7493000" cy="1358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altLang="en-US" sz="3800" b="1" i="0" u="none" strike="noStrike" dirty="0">
                <a:solidFill>
                  <a:srgbClr val="091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연구활동지원</a:t>
            </a:r>
            <a:endParaRPr lang="en-US" sz="3800" b="1" i="0" u="none" strike="noStrike" dirty="0">
              <a:solidFill>
                <a:srgbClr val="091C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42900" y="2476500"/>
            <a:ext cx="10350500" cy="2451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2000" b="1" i="0" u="none" strike="noStrike" dirty="0">
                <a:solidFill>
                  <a:srgbClr val="000000"/>
                </a:solidFill>
                <a:latin typeface="Pretendard Regular"/>
              </a:rPr>
              <a:t>5. </a:t>
            </a:r>
            <a:r>
              <a:rPr lang="ko-KR" altLang="en-US" sz="2000" b="1" i="0" u="none" strike="noStrike" dirty="0">
                <a:solidFill>
                  <a:srgbClr val="000000"/>
                </a:solidFill>
                <a:latin typeface="Pretendard Regular"/>
              </a:rPr>
              <a:t>제출 방법</a:t>
            </a:r>
            <a:endParaRPr lang="en-US" altLang="ko-KR" sz="2000" b="1" i="0" u="none" strike="noStrike" dirty="0">
              <a:solidFill>
                <a:srgbClr val="000000"/>
              </a:solidFill>
              <a:latin typeface="Pretendard Regular"/>
            </a:endParaRPr>
          </a:p>
          <a:p>
            <a:pPr lvl="0" algn="l">
              <a:lnSpc>
                <a:spcPct val="116199"/>
              </a:lnSpc>
            </a:pPr>
            <a:endParaRPr lang="en-US" sz="2000" b="1" dirty="0">
              <a:solidFill>
                <a:srgbClr val="000000"/>
              </a:solidFill>
              <a:latin typeface="Pretendard Regular"/>
            </a:endParaRPr>
          </a:p>
          <a:p>
            <a:pPr marL="457200" lvl="0" indent="-457200" algn="l">
              <a:lnSpc>
                <a:spcPct val="116199"/>
              </a:lnSpc>
              <a:buAutoNum type="arabicParenR"/>
            </a:pPr>
            <a:r>
              <a:rPr lang="ko-KR" altLang="en-US" sz="2000" i="0" u="none" strike="noStrike" dirty="0">
                <a:solidFill>
                  <a:srgbClr val="000000"/>
                </a:solidFill>
                <a:latin typeface="Pretendard Regular"/>
              </a:rPr>
              <a:t>영어영문학부 사무실 </a:t>
            </a:r>
            <a:r>
              <a:rPr lang="en-US" altLang="ko-KR" sz="2000" i="0" u="none" strike="noStrike" dirty="0">
                <a:solidFill>
                  <a:srgbClr val="000000"/>
                </a:solidFill>
                <a:latin typeface="Pretendard Regular"/>
              </a:rPr>
              <a:t>(</a:t>
            </a:r>
            <a:r>
              <a:rPr lang="ko-KR" altLang="en-US" sz="2000" i="0" u="none" strike="noStrike" dirty="0">
                <a:solidFill>
                  <a:srgbClr val="000000"/>
                </a:solidFill>
                <a:latin typeface="Pretendard Regular"/>
              </a:rPr>
              <a:t>진리관 </a:t>
            </a:r>
            <a:r>
              <a:rPr lang="en-US" altLang="ko-KR" sz="2000" i="0" u="none" strike="noStrike" dirty="0">
                <a:solidFill>
                  <a:srgbClr val="000000"/>
                </a:solidFill>
                <a:latin typeface="Pretendard Regular"/>
              </a:rPr>
              <a:t>303</a:t>
            </a:r>
            <a:r>
              <a:rPr lang="ko-KR" altLang="en-US" sz="2000" i="0" u="none" strike="noStrike" dirty="0">
                <a:solidFill>
                  <a:srgbClr val="000000"/>
                </a:solidFill>
                <a:latin typeface="Pretendard Regular"/>
              </a:rPr>
              <a:t>호</a:t>
            </a:r>
            <a:r>
              <a:rPr lang="en-US" altLang="ko-KR" sz="2000" i="0" u="none" strike="noStrike" dirty="0">
                <a:solidFill>
                  <a:srgbClr val="000000"/>
                </a:solidFill>
                <a:latin typeface="Pretendard Regular"/>
              </a:rPr>
              <a:t>) </a:t>
            </a:r>
            <a:r>
              <a:rPr lang="ko-KR" altLang="en-US" sz="2000" i="0" u="none" strike="noStrike" dirty="0">
                <a:solidFill>
                  <a:srgbClr val="000000"/>
                </a:solidFill>
                <a:latin typeface="Pretendard Regular"/>
              </a:rPr>
              <a:t>방문 제출</a:t>
            </a:r>
            <a:endParaRPr lang="en-US" altLang="ko-KR" sz="2000" i="0" u="none" strike="noStrike" dirty="0">
              <a:solidFill>
                <a:srgbClr val="000000"/>
              </a:solidFill>
              <a:latin typeface="Pretendard Regular"/>
            </a:endParaRPr>
          </a:p>
          <a:p>
            <a:pPr marL="457200" lvl="0" indent="-457200" algn="l">
              <a:lnSpc>
                <a:spcPct val="116199"/>
              </a:lnSpc>
              <a:buAutoNum type="arabicParenR"/>
            </a:pPr>
            <a:r>
              <a:rPr lang="ko-KR" altLang="en-US" sz="2000" dirty="0">
                <a:solidFill>
                  <a:srgbClr val="000000"/>
                </a:solidFill>
                <a:latin typeface="Pretendard Regular"/>
              </a:rPr>
              <a:t>이메일 제출 </a:t>
            </a:r>
            <a:r>
              <a:rPr lang="en-US" altLang="ko-KR" sz="2000" dirty="0">
                <a:solidFill>
                  <a:srgbClr val="000000"/>
                </a:solidFill>
                <a:latin typeface="Pretendard Regular"/>
              </a:rPr>
              <a:t>(</a:t>
            </a:r>
            <a:r>
              <a:rPr lang="en-US" altLang="ko-KR" sz="2000" dirty="0">
                <a:solidFill>
                  <a:srgbClr val="000000"/>
                </a:solidFill>
                <a:latin typeface="Pretendard Regular"/>
                <a:hlinkClick r:id="rId3"/>
              </a:rPr>
              <a:t>grad-english@sookmyung.ac.kr</a:t>
            </a:r>
            <a:r>
              <a:rPr lang="en-US" altLang="ko-KR" sz="2000" dirty="0">
                <a:solidFill>
                  <a:srgbClr val="000000"/>
                </a:solidFill>
                <a:latin typeface="Pretendard Regular"/>
              </a:rPr>
              <a:t>)</a:t>
            </a:r>
          </a:p>
          <a:p>
            <a:pPr marL="457200" lvl="0" indent="-457200" algn="l">
              <a:lnSpc>
                <a:spcPct val="116199"/>
              </a:lnSpc>
              <a:buAutoNum type="arabicParenR"/>
            </a:pPr>
            <a:endParaRPr lang="en-US" sz="2000" b="1" i="0" u="none" strike="noStrike" dirty="0">
              <a:solidFill>
                <a:srgbClr val="000000"/>
              </a:solidFill>
              <a:latin typeface="Pretendard Regular"/>
            </a:endParaRPr>
          </a:p>
          <a:p>
            <a:pPr lvl="0" algn="l">
              <a:lnSpc>
                <a:spcPct val="116199"/>
              </a:lnSpc>
            </a:pPr>
            <a:r>
              <a:rPr lang="en-US" sz="2000" b="1" dirty="0">
                <a:solidFill>
                  <a:srgbClr val="000000"/>
                </a:solidFill>
                <a:latin typeface="Pretendard Regular"/>
              </a:rPr>
              <a:t>*</a:t>
            </a:r>
            <a:r>
              <a:rPr lang="ko-KR" altLang="en-US" sz="2000" b="1" dirty="0">
                <a:solidFill>
                  <a:srgbClr val="000000"/>
                </a:solidFill>
                <a:latin typeface="Pretendard Regular"/>
              </a:rPr>
              <a:t>파일명</a:t>
            </a:r>
            <a:r>
              <a:rPr lang="en-US" altLang="ko-KR" sz="2000" b="1" dirty="0">
                <a:solidFill>
                  <a:srgbClr val="000000"/>
                </a:solidFill>
                <a:latin typeface="Pretendard Regular"/>
              </a:rPr>
              <a:t>: </a:t>
            </a:r>
            <a:r>
              <a:rPr lang="ko-KR" altLang="en-US" sz="2000" b="1" dirty="0">
                <a:solidFill>
                  <a:srgbClr val="000000"/>
                </a:solidFill>
                <a:latin typeface="Pretendard Regular"/>
              </a:rPr>
              <a:t>성명</a:t>
            </a:r>
            <a:r>
              <a:rPr lang="en-US" altLang="ko-KR" sz="2000" b="1" dirty="0">
                <a:solidFill>
                  <a:srgbClr val="000000"/>
                </a:solidFill>
                <a:latin typeface="Pretendard Regular"/>
              </a:rPr>
              <a:t>(</a:t>
            </a:r>
            <a:r>
              <a:rPr lang="ko-KR" altLang="en-US" sz="2000" b="1" dirty="0">
                <a:solidFill>
                  <a:srgbClr val="000000"/>
                </a:solidFill>
                <a:latin typeface="Pretendard Regular"/>
              </a:rPr>
              <a:t>학번</a:t>
            </a:r>
            <a:r>
              <a:rPr lang="en-US" altLang="ko-KR" sz="2000" b="1" dirty="0">
                <a:solidFill>
                  <a:srgbClr val="000000"/>
                </a:solidFill>
                <a:latin typeface="Pretendard Regular"/>
              </a:rPr>
              <a:t>)_</a:t>
            </a:r>
            <a:r>
              <a:rPr lang="ko-KR" altLang="en-US" sz="2000" b="1" dirty="0">
                <a:solidFill>
                  <a:srgbClr val="000000"/>
                </a:solidFill>
                <a:latin typeface="Pretendard Regular"/>
              </a:rPr>
              <a:t>파일명</a:t>
            </a:r>
            <a:endParaRPr lang="en-US" altLang="ko-KR" sz="2000" b="1" dirty="0">
              <a:solidFill>
                <a:srgbClr val="000000"/>
              </a:solidFill>
              <a:latin typeface="Pretendard Regular"/>
            </a:endParaRPr>
          </a:p>
          <a:p>
            <a:pPr lvl="0" algn="l">
              <a:lnSpc>
                <a:spcPct val="116199"/>
              </a:lnSpc>
            </a:pPr>
            <a:endParaRPr lang="en-US" sz="2000" b="1" i="0" u="none" strike="noStrike" dirty="0">
              <a:solidFill>
                <a:srgbClr val="000000"/>
              </a:solidFill>
              <a:latin typeface="Pretendard Regular"/>
            </a:endParaRPr>
          </a:p>
          <a:p>
            <a:pPr lvl="0" algn="l">
              <a:lnSpc>
                <a:spcPct val="116199"/>
              </a:lnSpc>
            </a:pPr>
            <a:r>
              <a:rPr lang="en-US" sz="2000" b="1" dirty="0">
                <a:solidFill>
                  <a:srgbClr val="000000"/>
                </a:solidFill>
                <a:latin typeface="Pretendard Regular"/>
              </a:rPr>
              <a:t>6. </a:t>
            </a:r>
            <a:r>
              <a:rPr lang="ko-KR" altLang="en-US" sz="2000" b="1" dirty="0">
                <a:solidFill>
                  <a:srgbClr val="000000"/>
                </a:solidFill>
                <a:latin typeface="Pretendard Regular"/>
              </a:rPr>
              <a:t>문의처</a:t>
            </a:r>
            <a:endParaRPr lang="en-US" altLang="ko-KR" sz="2000" b="1" dirty="0">
              <a:solidFill>
                <a:srgbClr val="000000"/>
              </a:solidFill>
              <a:latin typeface="Pretendard Regular"/>
            </a:endParaRPr>
          </a:p>
          <a:p>
            <a:pPr lvl="0" algn="l">
              <a:lnSpc>
                <a:spcPct val="116199"/>
              </a:lnSpc>
            </a:pPr>
            <a:r>
              <a:rPr lang="ko-KR" altLang="en-US" sz="2000" i="0" u="none" strike="noStrike" dirty="0">
                <a:solidFill>
                  <a:srgbClr val="000000"/>
                </a:solidFill>
                <a:latin typeface="Pretendard Regular"/>
              </a:rPr>
              <a:t>이메일</a:t>
            </a:r>
            <a:r>
              <a:rPr lang="en-US" altLang="ko-KR" sz="2000" i="0" u="none" strike="noStrike" dirty="0">
                <a:solidFill>
                  <a:srgbClr val="000000"/>
                </a:solidFill>
                <a:latin typeface="Pretendard Regular"/>
              </a:rPr>
              <a:t>: </a:t>
            </a:r>
            <a:r>
              <a:rPr lang="en-US" altLang="ko-KR" sz="2000" dirty="0">
                <a:solidFill>
                  <a:srgbClr val="000000"/>
                </a:solidFill>
                <a:latin typeface="Pretendard Regular"/>
                <a:hlinkClick r:id="rId3"/>
              </a:rPr>
              <a:t>grad-english@sookmyung.ac.kr</a:t>
            </a:r>
            <a:endParaRPr lang="en-US" altLang="ko-KR" sz="2000" dirty="0">
              <a:solidFill>
                <a:srgbClr val="000000"/>
              </a:solidFill>
              <a:latin typeface="Pretendard Regular"/>
            </a:endParaRPr>
          </a:p>
          <a:p>
            <a:pPr lvl="0" algn="l">
              <a:lnSpc>
                <a:spcPct val="116199"/>
              </a:lnSpc>
            </a:pPr>
            <a:r>
              <a:rPr lang="en-US" sz="2000" i="0" u="none" strike="noStrike" dirty="0">
                <a:solidFill>
                  <a:srgbClr val="000000"/>
                </a:solidFill>
                <a:latin typeface="Pretendard Regular"/>
              </a:rPr>
              <a:t>Tel: 02-710-9376</a:t>
            </a:r>
          </a:p>
        </p:txBody>
      </p:sp>
    </p:spTree>
    <p:extLst>
      <p:ext uri="{BB962C8B-B14F-4D97-AF65-F5344CB8AC3E}">
        <p14:creationId xmlns:p14="http://schemas.microsoft.com/office/powerpoint/2010/main" val="3361298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7000"/>
          </a:blip>
          <a:stretch>
            <a:fillRect/>
          </a:stretch>
        </p:blipFill>
        <p:spPr>
          <a:xfrm>
            <a:off x="5143500" y="2247900"/>
            <a:ext cx="5143500" cy="5791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00" y="3556000"/>
            <a:ext cx="4584700" cy="26924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0" y="3136356"/>
            <a:ext cx="139700" cy="1397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761446" y="2933700"/>
            <a:ext cx="40640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altLang="ko-KR" sz="2500" b="1" i="0" u="none" strike="noStrike" dirty="0">
                <a:solidFill>
                  <a:srgbClr val="323232"/>
                </a:solidFill>
                <a:latin typeface="Gmarket Sans Medium"/>
              </a:rPr>
              <a:t>1</a:t>
            </a:r>
            <a:r>
              <a:rPr lang="ko-KR" altLang="en-US" sz="2500" b="1" i="0" u="none" strike="noStrike" dirty="0">
                <a:solidFill>
                  <a:srgbClr val="323232"/>
                </a:solidFill>
                <a:latin typeface="Gmarket Sans Medium"/>
              </a:rPr>
              <a:t>년에 </a:t>
            </a:r>
            <a:r>
              <a:rPr lang="en-US" altLang="ko-KR" sz="2500" b="1" i="0" u="none" strike="noStrike" dirty="0">
                <a:solidFill>
                  <a:srgbClr val="323232"/>
                </a:solidFill>
                <a:latin typeface="Gmarket Sans Medium"/>
              </a:rPr>
              <a:t>2</a:t>
            </a:r>
            <a:r>
              <a:rPr lang="ko-KR" altLang="en-US" sz="2500" b="1" i="0" u="none" strike="noStrike" dirty="0">
                <a:solidFill>
                  <a:srgbClr val="323232"/>
                </a:solidFill>
                <a:latin typeface="Gmarket Sans Medium"/>
              </a:rPr>
              <a:t>회</a:t>
            </a:r>
            <a:r>
              <a:rPr lang="en-US" altLang="ko-KR" sz="2500" b="1" i="0" u="none" strike="noStrike" dirty="0">
                <a:solidFill>
                  <a:srgbClr val="323232"/>
                </a:solidFill>
                <a:latin typeface="Gmarket Sans Medium"/>
              </a:rPr>
              <a:t>, </a:t>
            </a:r>
            <a:r>
              <a:rPr lang="ko-KR" altLang="en-US" sz="2500" b="1" i="0" u="none" strike="noStrike" dirty="0">
                <a:solidFill>
                  <a:srgbClr val="323232"/>
                </a:solidFill>
                <a:latin typeface="Gmarket Sans Medium"/>
              </a:rPr>
              <a:t>각 전공별로 실시</a:t>
            </a:r>
            <a:endParaRPr lang="en-US" altLang="ko-KR" sz="2500" b="1" i="0" u="none" strike="noStrike" dirty="0">
              <a:solidFill>
                <a:srgbClr val="323232"/>
              </a:solidFill>
              <a:latin typeface="Gmarket Sans Medium"/>
            </a:endParaRPr>
          </a:p>
          <a:p>
            <a:pPr lvl="0" algn="l">
              <a:lnSpc>
                <a:spcPct val="116199"/>
              </a:lnSpc>
            </a:pPr>
            <a:r>
              <a:rPr lang="en-US" sz="2400" b="1" dirty="0">
                <a:solidFill>
                  <a:srgbClr val="323232"/>
                </a:solidFill>
                <a:latin typeface="Gmarket Sans Medium"/>
              </a:rPr>
              <a:t>- </a:t>
            </a:r>
            <a:r>
              <a:rPr lang="ko-KR" altLang="en-US" b="1" dirty="0">
                <a:solidFill>
                  <a:srgbClr val="323232"/>
                </a:solidFill>
                <a:latin typeface="Gmarket Sans Medium"/>
              </a:rPr>
              <a:t>동계</a:t>
            </a:r>
            <a:r>
              <a:rPr lang="en-US" altLang="ko-KR" b="1" dirty="0">
                <a:solidFill>
                  <a:srgbClr val="323232"/>
                </a:solidFill>
                <a:latin typeface="Gmarket Sans Medium"/>
              </a:rPr>
              <a:t>(2</a:t>
            </a:r>
            <a:r>
              <a:rPr lang="ko-KR" altLang="en-US" b="1" dirty="0">
                <a:solidFill>
                  <a:srgbClr val="323232"/>
                </a:solidFill>
                <a:latin typeface="Gmarket Sans Medium"/>
              </a:rPr>
              <a:t>월</a:t>
            </a:r>
            <a:r>
              <a:rPr lang="en-US" altLang="ko-KR" b="1" dirty="0">
                <a:solidFill>
                  <a:srgbClr val="323232"/>
                </a:solidFill>
                <a:latin typeface="Gmarket Sans Medium"/>
              </a:rPr>
              <a:t>), </a:t>
            </a:r>
            <a:r>
              <a:rPr lang="ko-KR" altLang="en-US" b="1" dirty="0">
                <a:solidFill>
                  <a:srgbClr val="323232"/>
                </a:solidFill>
                <a:latin typeface="Gmarket Sans Medium"/>
              </a:rPr>
              <a:t>하계</a:t>
            </a:r>
            <a:r>
              <a:rPr lang="en-US" altLang="ko-KR" b="1" dirty="0">
                <a:solidFill>
                  <a:srgbClr val="323232"/>
                </a:solidFill>
                <a:latin typeface="Gmarket Sans Medium"/>
              </a:rPr>
              <a:t>(8</a:t>
            </a:r>
            <a:r>
              <a:rPr lang="ko-KR" altLang="en-US" b="1" dirty="0">
                <a:solidFill>
                  <a:srgbClr val="323232"/>
                </a:solidFill>
                <a:latin typeface="Gmarket Sans Medium"/>
              </a:rPr>
              <a:t>월</a:t>
            </a:r>
            <a:r>
              <a:rPr lang="en-US" altLang="ko-KR" b="1" dirty="0">
                <a:solidFill>
                  <a:srgbClr val="323232"/>
                </a:solidFill>
                <a:latin typeface="Gmarket Sans Medium"/>
              </a:rPr>
              <a:t>) </a:t>
            </a:r>
            <a:r>
              <a:rPr lang="ko-KR" altLang="en-US" b="1" dirty="0">
                <a:solidFill>
                  <a:srgbClr val="323232"/>
                </a:solidFill>
                <a:latin typeface="Gmarket Sans Medium"/>
              </a:rPr>
              <a:t>진행</a:t>
            </a:r>
            <a:endParaRPr lang="en-US" sz="2400" b="1" i="0" u="none" strike="noStrike" dirty="0">
              <a:solidFill>
                <a:srgbClr val="323232"/>
              </a:solidFill>
              <a:latin typeface="Gmarket Sans Medium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0" y="4673056"/>
            <a:ext cx="139700" cy="1397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769066" y="5182870"/>
            <a:ext cx="47879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altLang="en-US" sz="2500" b="1" dirty="0">
                <a:solidFill>
                  <a:srgbClr val="323232"/>
                </a:solidFill>
                <a:latin typeface="Gmarket Sans Medium"/>
              </a:rPr>
              <a:t>졸업논문 </a:t>
            </a:r>
            <a:r>
              <a:rPr lang="ko-KR" altLang="en-US" sz="2500" b="1" dirty="0" err="1">
                <a:solidFill>
                  <a:srgbClr val="323232"/>
                </a:solidFill>
                <a:latin typeface="Gmarket Sans Medium"/>
              </a:rPr>
              <a:t>프로포절</a:t>
            </a:r>
            <a:r>
              <a:rPr lang="ko-KR" altLang="en-US" sz="2500" b="1" dirty="0">
                <a:solidFill>
                  <a:srgbClr val="323232"/>
                </a:solidFill>
                <a:latin typeface="Gmarket Sans Medium"/>
              </a:rPr>
              <a:t> 진행</a:t>
            </a:r>
            <a:endParaRPr lang="en-US" altLang="ko-KR" sz="2500" b="1" dirty="0">
              <a:solidFill>
                <a:srgbClr val="323232"/>
              </a:solidFill>
              <a:latin typeface="Gmarket Sans Medium"/>
            </a:endParaRPr>
          </a:p>
          <a:p>
            <a:pPr marL="342900" lvl="0" indent="-342900" algn="l">
              <a:lnSpc>
                <a:spcPct val="116199"/>
              </a:lnSpc>
              <a:buFontTx/>
              <a:buChar char="-"/>
            </a:pPr>
            <a:r>
              <a:rPr lang="ko-KR" altLang="en-US" b="1" dirty="0">
                <a:solidFill>
                  <a:srgbClr val="323232"/>
                </a:solidFill>
                <a:latin typeface="Gmarket Sans Medium"/>
              </a:rPr>
              <a:t>논문 심사 전 </a:t>
            </a:r>
            <a:r>
              <a:rPr lang="ko-KR" altLang="en-US" b="1" dirty="0" err="1">
                <a:solidFill>
                  <a:srgbClr val="323232"/>
                </a:solidFill>
                <a:latin typeface="Gmarket Sans Medium"/>
              </a:rPr>
              <a:t>프로포절</a:t>
            </a:r>
            <a:r>
              <a:rPr lang="ko-KR" altLang="en-US" b="1" dirty="0">
                <a:solidFill>
                  <a:srgbClr val="323232"/>
                </a:solidFill>
                <a:latin typeface="Gmarket Sans Medium"/>
              </a:rPr>
              <a:t> 필수</a:t>
            </a:r>
            <a:endParaRPr lang="en-US" altLang="ko-KR" b="1" dirty="0">
              <a:solidFill>
                <a:srgbClr val="323232"/>
              </a:solidFill>
              <a:latin typeface="Gmarket Sans Medium"/>
            </a:endParaRPr>
          </a:p>
          <a:p>
            <a:pPr marL="342900" lvl="0" indent="-342900" algn="l">
              <a:lnSpc>
                <a:spcPct val="116199"/>
              </a:lnSpc>
              <a:buFontTx/>
              <a:buChar char="-"/>
            </a:pPr>
            <a:r>
              <a:rPr lang="ko-KR" altLang="en-US" b="1" dirty="0" err="1">
                <a:solidFill>
                  <a:srgbClr val="323232"/>
                </a:solidFill>
                <a:latin typeface="Gmarket Sans Medium"/>
              </a:rPr>
              <a:t>프로포절</a:t>
            </a:r>
            <a:r>
              <a:rPr lang="ko-KR" altLang="en-US" b="1" dirty="0">
                <a:solidFill>
                  <a:srgbClr val="323232"/>
                </a:solidFill>
                <a:latin typeface="Gmarket Sans Medium"/>
              </a:rPr>
              <a:t> 이후 예비심사 및 </a:t>
            </a:r>
            <a:r>
              <a:rPr lang="ko-KR" altLang="en-US" b="1" dirty="0" err="1">
                <a:solidFill>
                  <a:srgbClr val="323232"/>
                </a:solidFill>
                <a:latin typeface="Gmarket Sans Medium"/>
              </a:rPr>
              <a:t>본심사</a:t>
            </a:r>
            <a:r>
              <a:rPr lang="ko-KR" altLang="en-US" b="1" dirty="0">
                <a:solidFill>
                  <a:srgbClr val="323232"/>
                </a:solidFill>
                <a:latin typeface="Gmarket Sans Medium"/>
              </a:rPr>
              <a:t> 진행</a:t>
            </a:r>
            <a:endParaRPr lang="en-US" altLang="ko-KR" b="1" dirty="0">
              <a:solidFill>
                <a:srgbClr val="323232"/>
              </a:solidFill>
              <a:latin typeface="Gmarket Sans Medium"/>
            </a:endParaRPr>
          </a:p>
          <a:p>
            <a:pPr marL="342900" lvl="0" indent="-342900" algn="l">
              <a:lnSpc>
                <a:spcPct val="116199"/>
              </a:lnSpc>
              <a:buFontTx/>
              <a:buChar char="-"/>
            </a:pPr>
            <a:r>
              <a:rPr lang="ko-KR" altLang="en-US" b="1" dirty="0">
                <a:solidFill>
                  <a:srgbClr val="323232"/>
                </a:solidFill>
                <a:latin typeface="Gmarket Sans Medium"/>
              </a:rPr>
              <a:t>특강 및 교수님 피드백  </a:t>
            </a:r>
            <a:endParaRPr lang="en-US" altLang="ko-KR" b="1" dirty="0">
              <a:solidFill>
                <a:srgbClr val="323232"/>
              </a:solidFill>
              <a:latin typeface="Gmarket Sans Medium"/>
            </a:endParaRPr>
          </a:p>
          <a:p>
            <a:pPr marL="342900" lvl="0" indent="-342900" algn="l">
              <a:lnSpc>
                <a:spcPct val="116199"/>
              </a:lnSpc>
              <a:buFontTx/>
              <a:buChar char="-"/>
            </a:pPr>
            <a:endParaRPr lang="en-US" altLang="ko-KR" sz="2500" b="1" dirty="0">
              <a:solidFill>
                <a:srgbClr val="323232"/>
              </a:solidFill>
              <a:latin typeface="Gmarket Sans Medium"/>
            </a:endParaRPr>
          </a:p>
          <a:p>
            <a:pPr lvl="0" algn="l">
              <a:lnSpc>
                <a:spcPct val="116199"/>
              </a:lnSpc>
            </a:pPr>
            <a:endParaRPr lang="en-US" sz="2500" b="1" i="0" u="none" strike="noStrike" dirty="0">
              <a:solidFill>
                <a:srgbClr val="323232"/>
              </a:solidFill>
              <a:latin typeface="Gmarket Sans Medium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753100" y="6096000"/>
            <a:ext cx="40640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endParaRPr lang="en-US" sz="2500" b="1" i="0" u="none" strike="noStrike" dirty="0">
              <a:solidFill>
                <a:srgbClr val="323232"/>
              </a:solidFill>
              <a:latin typeface="Gmarket Sans Medium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-677329100" y="2147483647"/>
            <a:ext cx="2147483647" cy="2147483647"/>
            <a:chOff x="0" y="0"/>
            <a:chExt cx="0" cy="0"/>
          </a:xfrm>
        </p:grpSpPr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8056"/>
            <a:ext cx="10287000" cy="1016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9613900" y="546100"/>
            <a:ext cx="330200" cy="304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5449"/>
              </a:lnSpc>
            </a:pPr>
            <a:r>
              <a:rPr lang="en-US" sz="1700" b="0" i="0" u="none" strike="noStrike" dirty="0">
                <a:solidFill>
                  <a:srgbClr val="001CA0"/>
                </a:solidFill>
                <a:latin typeface="Anek Bangla Expanded SemiBold"/>
              </a:rPr>
              <a:t>15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5900" y="342900"/>
            <a:ext cx="66167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altLang="en-US" sz="4000" b="1" dirty="0" err="1">
                <a:solidFill>
                  <a:srgbClr val="091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학술제</a:t>
            </a:r>
            <a:endParaRPr lang="en-US" sz="4000" b="1" i="0" u="none" strike="noStrike" dirty="0">
              <a:solidFill>
                <a:srgbClr val="091C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DBF2C332-F602-4BD0-A48A-F75D22BE318A}"/>
              </a:ext>
            </a:extLst>
          </p:cNvPr>
          <p:cNvSpPr txBox="1"/>
          <p:nvPr/>
        </p:nvSpPr>
        <p:spPr>
          <a:xfrm>
            <a:off x="5789023" y="6438900"/>
            <a:ext cx="40640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altLang="en-US" sz="2500" b="1" i="0" u="none" strike="noStrike" dirty="0">
                <a:solidFill>
                  <a:srgbClr val="323232"/>
                </a:solidFill>
                <a:latin typeface="Gmarket Sans Medium"/>
              </a:rPr>
              <a:t>학술적 역량 강화</a:t>
            </a:r>
            <a:r>
              <a:rPr lang="en-US" altLang="ko-KR" sz="2500" b="1" i="0" u="none" strike="noStrike" dirty="0">
                <a:solidFill>
                  <a:srgbClr val="323232"/>
                </a:solidFill>
                <a:latin typeface="Gmarket Sans Medium"/>
              </a:rPr>
              <a:t>, </a:t>
            </a:r>
          </a:p>
          <a:p>
            <a:pPr lvl="0" algn="l">
              <a:lnSpc>
                <a:spcPct val="116199"/>
              </a:lnSpc>
            </a:pPr>
            <a:r>
              <a:rPr lang="ko-KR" altLang="en-US" sz="2500" b="1" i="0" u="none" strike="noStrike" dirty="0">
                <a:solidFill>
                  <a:srgbClr val="323232"/>
                </a:solidFill>
                <a:latin typeface="Gmarket Sans Medium"/>
              </a:rPr>
              <a:t>학문적 네트워크 형성 </a:t>
            </a:r>
            <a:endParaRPr lang="en-US" sz="2400" b="1" i="0" u="none" strike="noStrike" dirty="0">
              <a:solidFill>
                <a:srgbClr val="323232"/>
              </a:solidFill>
              <a:latin typeface="Gmarket Sans Medium"/>
            </a:endParaRPr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9A56E8FD-35B6-4B5F-A4FD-C94B017666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5386" y="6540500"/>
            <a:ext cx="139700" cy="1397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3810000"/>
            <a:ext cx="10287000" cy="2895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390900" y="4737100"/>
            <a:ext cx="4191000" cy="1308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7400" b="1" i="0" u="none" strike="noStrike">
                <a:solidFill>
                  <a:srgbClr val="323232"/>
                </a:solidFill>
                <a:latin typeface="Gmarket Sans Medium"/>
              </a:rPr>
              <a:t>Q &amp; A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677329100" y="2147483647"/>
            <a:ext cx="2147483647" cy="2147483647"/>
            <a:chOff x="0" y="0"/>
            <a:chExt cx="0" cy="0"/>
          </a:xfrm>
        </p:grpSpPr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800" y="266700"/>
            <a:ext cx="10287000" cy="1016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613900" y="546100"/>
            <a:ext cx="330200" cy="304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5449"/>
              </a:lnSpc>
            </a:pPr>
            <a:r>
              <a:rPr lang="en-US" sz="1700" b="0" i="0" u="none" strike="noStrike" dirty="0">
                <a:solidFill>
                  <a:srgbClr val="001CA0"/>
                </a:solidFill>
                <a:latin typeface="Anek Bangla Expanded SemiBold"/>
              </a:rPr>
              <a:t>16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5900" y="685800"/>
            <a:ext cx="6616700" cy="711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altLang="en-US" sz="4000" b="1" i="0" u="none" strike="noStrike" dirty="0">
                <a:solidFill>
                  <a:srgbClr val="091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질의응답</a:t>
            </a:r>
            <a:endParaRPr lang="en-US" sz="4000" b="1" i="0" u="none" strike="noStrike" dirty="0">
              <a:solidFill>
                <a:srgbClr val="091C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3695700"/>
            <a:ext cx="10287000" cy="2895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13000"/>
          </a:blip>
          <a:stretch>
            <a:fillRect/>
          </a:stretch>
        </p:blipFill>
        <p:spPr>
          <a:xfrm>
            <a:off x="1778000" y="1866900"/>
            <a:ext cx="6731000" cy="6731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092450" y="4794250"/>
            <a:ext cx="4051300" cy="698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3900" b="0" i="0" u="none" strike="noStrike" dirty="0">
                <a:solidFill>
                  <a:srgbClr val="FFFFFF"/>
                </a:solidFill>
                <a:latin typeface="Gmarket Sans Bold"/>
              </a:rPr>
              <a:t>Thank you!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657600" y="7353300"/>
            <a:ext cx="2959100" cy="215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5449"/>
              </a:lnSpc>
            </a:pPr>
            <a:r>
              <a:rPr lang="en-US" sz="1200" b="0" i="0" u="none" strike="noStrike">
                <a:solidFill>
                  <a:srgbClr val="FFFFFF"/>
                </a:solidFill>
                <a:latin typeface="Gmarket Sans Bold"/>
              </a:rPr>
              <a:t>: </a:t>
            </a:r>
            <a:r>
              <a:rPr lang="ko-KR" sz="1200" b="0" i="0" u="none" strike="noStrike">
                <a:solidFill>
                  <a:srgbClr val="FFFFFF"/>
                </a:solidFill>
                <a:ea typeface="Gmarket Sans Bold"/>
              </a:rPr>
              <a:t>미리교육청</a:t>
            </a:r>
            <a:r>
              <a:rPr lang="en-US" sz="1200" b="0" i="0" u="none" strike="noStrike">
                <a:solidFill>
                  <a:srgbClr val="FFFFFF"/>
                </a:solidFill>
                <a:latin typeface="Gmarket Sans Bold"/>
              </a:rPr>
              <a:t> </a:t>
            </a:r>
            <a:r>
              <a:rPr lang="ko-KR" sz="1200" b="0" i="0" u="none" strike="noStrike">
                <a:solidFill>
                  <a:srgbClr val="FFFFFF"/>
                </a:solidFill>
                <a:ea typeface="Gmarket Sans Bold"/>
              </a:rPr>
              <a:t>김미리</a:t>
            </a:r>
            <a:r>
              <a:rPr lang="en-US" sz="1200" b="0" i="0" u="none" strike="noStrike">
                <a:solidFill>
                  <a:srgbClr val="FFFFFF"/>
                </a:solidFill>
                <a:latin typeface="Gmarket Sans Bold"/>
              </a:rPr>
              <a:t> </a:t>
            </a:r>
            <a:r>
              <a:rPr lang="ko-KR" sz="1200" b="0" i="0" u="none" strike="noStrike">
                <a:solidFill>
                  <a:srgbClr val="FFFFFF"/>
                </a:solidFill>
                <a:ea typeface="Gmarket Sans Bold"/>
              </a:rPr>
              <a:t>주임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0CA6A8-F20F-4078-A445-E340D9B8FC1F}"/>
              </a:ext>
            </a:extLst>
          </p:cNvPr>
          <p:cNvSpPr txBox="1"/>
          <p:nvPr/>
        </p:nvSpPr>
        <p:spPr>
          <a:xfrm>
            <a:off x="5600700" y="9640026"/>
            <a:ext cx="6057900" cy="431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altLang="ko-KR" sz="2000" i="0" u="none" strike="noStrike" dirty="0">
                <a:solidFill>
                  <a:srgbClr val="091C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ko-KR" altLang="en-US" sz="2000" i="0" u="none" strike="noStrike" dirty="0">
                <a:solidFill>
                  <a:srgbClr val="091C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문의</a:t>
            </a:r>
            <a:r>
              <a:rPr lang="en-US" altLang="ko-KR" sz="2000" dirty="0">
                <a:solidFill>
                  <a:srgbClr val="091C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ko-KR" altLang="en-US" sz="2000" dirty="0">
                <a:solidFill>
                  <a:srgbClr val="091C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이메일</a:t>
            </a:r>
            <a:r>
              <a:rPr lang="en-US" altLang="ko-KR" sz="2000" dirty="0">
                <a:solidFill>
                  <a:srgbClr val="091C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lvl="0" algn="l">
              <a:lnSpc>
                <a:spcPct val="116199"/>
              </a:lnSpc>
            </a:pPr>
            <a:r>
              <a:rPr lang="en-US" sz="2000" dirty="0">
                <a:solidFill>
                  <a:srgbClr val="091C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grad-english@sookmyung.ac.kr</a:t>
            </a:r>
            <a:endParaRPr lang="en-US" sz="2000" i="0" u="none" strike="noStrike" dirty="0">
              <a:solidFill>
                <a:srgbClr val="091C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4DCEBF95-8B47-4752-80F1-769EAC3FBD3B}"/>
              </a:ext>
            </a:extLst>
          </p:cNvPr>
          <p:cNvSpPr txBox="1"/>
          <p:nvPr/>
        </p:nvSpPr>
        <p:spPr>
          <a:xfrm>
            <a:off x="76200" y="133894"/>
            <a:ext cx="82423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altLang="en-US" sz="1500" b="1" i="0" u="none" strike="noStrike" dirty="0">
                <a:solidFill>
                  <a:srgbClr val="091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숙명여자대학교 대학원</a:t>
            </a:r>
            <a:endParaRPr lang="en-US" sz="1500" b="1" i="0" u="none" strike="noStrike" dirty="0">
              <a:solidFill>
                <a:srgbClr val="091C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A1F15018-D42D-4D55-A9D5-1D5A6D2B8B17}"/>
              </a:ext>
            </a:extLst>
          </p:cNvPr>
          <p:cNvSpPr txBox="1"/>
          <p:nvPr/>
        </p:nvSpPr>
        <p:spPr>
          <a:xfrm>
            <a:off x="5077097" y="266700"/>
            <a:ext cx="5143500" cy="266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5449"/>
              </a:lnSpc>
            </a:pPr>
            <a:r>
              <a:rPr lang="en-US" sz="1500" b="0" i="0" u="none" strike="noStrike" dirty="0">
                <a:solidFill>
                  <a:srgbClr val="091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ek Bangla Expanded Bold"/>
              </a:rPr>
              <a:t>2025. 09. 25.  </a:t>
            </a:r>
            <a:r>
              <a:rPr lang="ko-KR" altLang="en-US" sz="1500" b="0" i="0" u="none" strike="noStrike" dirty="0">
                <a:solidFill>
                  <a:srgbClr val="091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ek Bangla Expanded Bold"/>
              </a:rPr>
              <a:t>목요일</a:t>
            </a:r>
            <a:endParaRPr lang="en-US" sz="1500" b="0" i="0" u="none" strike="noStrike" dirty="0">
              <a:solidFill>
                <a:srgbClr val="091C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ek Bangla Expanded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3000"/>
          </a:blip>
          <a:stretch>
            <a:fillRect/>
          </a:stretch>
        </p:blipFill>
        <p:spPr>
          <a:xfrm>
            <a:off x="1511300" y="1485900"/>
            <a:ext cx="7581900" cy="75819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2147483647"/>
            <a:ext cx="2147483647" cy="2147483647"/>
            <a:chOff x="0" y="0"/>
            <a:chExt cx="0" cy="0"/>
          </a:xfrm>
        </p:grpSpPr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700"/>
            <a:ext cx="10287000" cy="101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652000" y="482600"/>
            <a:ext cx="342900" cy="431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5449"/>
              </a:lnSpc>
            </a:pPr>
            <a:r>
              <a:rPr lang="en-US" sz="2400" b="0" i="0" u="none" strike="noStrike" spc="100">
                <a:solidFill>
                  <a:srgbClr val="001CA0"/>
                </a:solidFill>
                <a:latin typeface="Anek Bangla Expanded SemiBold"/>
              </a:rPr>
              <a:t>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66700" y="685800"/>
            <a:ext cx="6616700" cy="711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altLang="en-US" sz="4000" dirty="0">
                <a:solidFill>
                  <a:srgbClr val="091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목차</a:t>
            </a:r>
            <a:endParaRPr lang="en-US" sz="4000" b="0" i="0" u="none" strike="noStrike" dirty="0">
              <a:solidFill>
                <a:srgbClr val="091C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8" name="Group 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5700" y="5499100"/>
            <a:ext cx="50800" cy="9017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105400" y="5130800"/>
            <a:ext cx="314960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200" b="1" i="0" u="none" strike="noStrike" dirty="0">
                <a:solidFill>
                  <a:srgbClr val="091C78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연구활동지원</a:t>
            </a:r>
            <a:endParaRPr lang="en-US" sz="3200" b="1" i="0" u="none" strike="noStrike" dirty="0">
              <a:solidFill>
                <a:srgbClr val="091C78"/>
              </a:solidFill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5700" y="1943100"/>
            <a:ext cx="50800" cy="9017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105400" y="1739900"/>
            <a:ext cx="3149600" cy="723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200" b="1" i="0" u="none" strike="noStrike" dirty="0">
                <a:solidFill>
                  <a:srgbClr val="091C78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학과 소개 </a:t>
            </a:r>
            <a:endParaRPr lang="en-US" sz="3200" b="1" i="0" u="none" strike="noStrike" dirty="0">
              <a:solidFill>
                <a:srgbClr val="091C78"/>
              </a:solidFill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400" y="3111500"/>
            <a:ext cx="50800" cy="9017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5118100" y="2921000"/>
            <a:ext cx="3149600" cy="723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200" b="1" i="0" u="none" strike="noStrike" dirty="0">
                <a:solidFill>
                  <a:srgbClr val="091C78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교수진 소개</a:t>
            </a:r>
            <a:endParaRPr lang="en-US" sz="3200" b="1" i="0" u="none" strike="noStrike" dirty="0">
              <a:solidFill>
                <a:srgbClr val="091C78"/>
              </a:solidFill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5700" y="4241800"/>
            <a:ext cx="50800" cy="9017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5105400" y="4051300"/>
            <a:ext cx="3149600" cy="723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200" b="1" i="0" u="none" strike="noStrike" dirty="0">
                <a:solidFill>
                  <a:srgbClr val="091C78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졸업 요건</a:t>
            </a:r>
            <a:endParaRPr lang="en-US" sz="3200" b="1" i="0" u="none" strike="noStrike" dirty="0">
              <a:solidFill>
                <a:srgbClr val="091C78"/>
              </a:solidFill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6731000"/>
            <a:ext cx="50800" cy="90170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092700" y="6540500"/>
            <a:ext cx="3149600" cy="723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200" b="1" i="0" u="none" strike="noStrike" dirty="0" err="1">
                <a:solidFill>
                  <a:srgbClr val="091C78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학술제</a:t>
            </a:r>
            <a:endParaRPr lang="en-US" sz="3200" b="1" i="0" u="none" strike="noStrike" dirty="0">
              <a:solidFill>
                <a:srgbClr val="091C78"/>
              </a:solidFill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300" y="8013700"/>
            <a:ext cx="50800" cy="901700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5080000" y="7810500"/>
            <a:ext cx="3149600" cy="723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200" b="1" i="0" u="none" strike="noStrike" dirty="0">
                <a:solidFill>
                  <a:srgbClr val="091C78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질의응답</a:t>
            </a:r>
            <a:endParaRPr lang="en-US" sz="3200" b="1" i="0" u="none" strike="noStrike" dirty="0">
              <a:solidFill>
                <a:srgbClr val="091C78"/>
              </a:solidFill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0" y="8267700"/>
            <a:ext cx="10287000" cy="15875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90500" y="8521700"/>
            <a:ext cx="1069340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285750" lvl="0" indent="-285750" algn="l">
              <a:lnSpc>
                <a:spcPct val="116199"/>
              </a:lnSpc>
              <a:buClr>
                <a:srgbClr val="323232"/>
              </a:buClr>
              <a:buFontTx/>
              <a:buChar char="-"/>
            </a:pPr>
            <a:r>
              <a:rPr lang="ko-KR" altLang="en-US" sz="2000" b="1" dirty="0">
                <a:solidFill>
                  <a:srgbClr val="32323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석사 </a:t>
            </a:r>
            <a:r>
              <a:rPr lang="en-US" altLang="ko-KR" sz="2000" b="1" dirty="0">
                <a:solidFill>
                  <a:srgbClr val="32323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2</a:t>
            </a:r>
            <a:r>
              <a:rPr lang="ko-KR" altLang="en-US" sz="2000" b="1" dirty="0">
                <a:solidFill>
                  <a:srgbClr val="32323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학기</a:t>
            </a:r>
            <a:r>
              <a:rPr lang="en-US" altLang="ko-KR" sz="2000" b="1" dirty="0">
                <a:solidFill>
                  <a:srgbClr val="32323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, </a:t>
            </a:r>
            <a:r>
              <a:rPr lang="ko-KR" altLang="en-US" sz="2000" b="1" dirty="0">
                <a:solidFill>
                  <a:srgbClr val="32323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박사 </a:t>
            </a:r>
            <a:r>
              <a:rPr lang="en-US" altLang="ko-KR" sz="2000" b="1" dirty="0">
                <a:solidFill>
                  <a:srgbClr val="32323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1</a:t>
            </a:r>
            <a:r>
              <a:rPr lang="ko-KR" altLang="en-US" sz="2000" b="1" dirty="0">
                <a:solidFill>
                  <a:srgbClr val="32323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학기부터 세부전공 선택</a:t>
            </a:r>
            <a:endParaRPr lang="en-US" altLang="ko-KR" sz="2000" b="1" dirty="0">
              <a:solidFill>
                <a:srgbClr val="323232"/>
              </a:solidFill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  <a:p>
            <a:pPr marL="285750" lvl="0" indent="-285750" algn="l">
              <a:lnSpc>
                <a:spcPct val="116199"/>
              </a:lnSpc>
              <a:buClr>
                <a:srgbClr val="323232"/>
              </a:buClr>
              <a:buFontTx/>
              <a:buChar char="-"/>
            </a:pPr>
            <a:r>
              <a:rPr lang="ko-KR" altLang="en-US" sz="2000" b="1" i="0" u="none" strike="noStrike" dirty="0">
                <a:solidFill>
                  <a:srgbClr val="32323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세부전공 </a:t>
            </a:r>
            <a:r>
              <a:rPr lang="en-US" altLang="ko-KR" sz="2000" b="1" i="0" u="none" strike="noStrike" dirty="0">
                <a:solidFill>
                  <a:srgbClr val="32323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: </a:t>
            </a:r>
            <a:r>
              <a:rPr lang="ko-KR" altLang="en-US" sz="2000" b="1" i="0" u="none" strike="noStrike" dirty="0" err="1">
                <a:solidFill>
                  <a:srgbClr val="32323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영어학</a:t>
            </a:r>
            <a:r>
              <a:rPr lang="en-US" altLang="ko-KR" sz="2000" b="1" i="0" u="none" strike="noStrike" dirty="0">
                <a:solidFill>
                  <a:srgbClr val="32323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, </a:t>
            </a:r>
            <a:r>
              <a:rPr lang="ko-KR" altLang="en-US" sz="2000" b="1" i="0" u="none" strike="noStrike" dirty="0">
                <a:solidFill>
                  <a:srgbClr val="32323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영문학</a:t>
            </a:r>
            <a:r>
              <a:rPr lang="en-US" altLang="ko-KR" sz="2000" b="1" i="0" u="none" strike="noStrike" dirty="0">
                <a:solidFill>
                  <a:srgbClr val="32323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, </a:t>
            </a:r>
            <a:r>
              <a:rPr lang="ko-KR" altLang="en-US" sz="2000" b="1" i="0" u="none" strike="noStrike" dirty="0" err="1">
                <a:solidFill>
                  <a:srgbClr val="32323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번역학</a:t>
            </a:r>
            <a:r>
              <a:rPr lang="en-US" altLang="ko-KR" sz="2000" b="1" i="0" u="none" strike="noStrike" dirty="0">
                <a:solidFill>
                  <a:srgbClr val="32323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, TESOL (</a:t>
            </a:r>
            <a:r>
              <a:rPr lang="ko-KR" altLang="en-US" sz="2000" b="1" i="0" u="none" strike="noStrike" dirty="0">
                <a:solidFill>
                  <a:srgbClr val="32323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박사과정</a:t>
            </a:r>
            <a:r>
              <a:rPr lang="en-US" altLang="ko-KR" sz="2000" b="1" i="0" u="none" strike="noStrike" dirty="0">
                <a:solidFill>
                  <a:srgbClr val="32323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)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484" y="4103461"/>
            <a:ext cx="1866900" cy="18669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76400" y="4699000"/>
            <a:ext cx="7150100" cy="850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32800"/>
              </a:lnSpc>
            </a:pPr>
            <a:r>
              <a:rPr lang="ko-KR" altLang="en-US" sz="2000" b="0" i="0" u="none" strike="noStrike" dirty="0">
                <a:solidFill>
                  <a:srgbClr val="9E9E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Bold"/>
              </a:rPr>
              <a:t>영어영문학과</a:t>
            </a:r>
            <a:endParaRPr lang="en-US" sz="2000" b="0" i="0" u="none" strike="noStrike" dirty="0">
              <a:solidFill>
                <a:srgbClr val="9E9E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CJK KR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D4686BFF-98BB-4BEE-BF34-F9A121F53897}"/>
              </a:ext>
            </a:extLst>
          </p:cNvPr>
          <p:cNvGrpSpPr/>
          <p:nvPr/>
        </p:nvGrpSpPr>
        <p:grpSpPr>
          <a:xfrm>
            <a:off x="3352800" y="4070350"/>
            <a:ext cx="7899400" cy="2057400"/>
            <a:chOff x="3247571" y="1952716"/>
            <a:chExt cx="7899400" cy="20574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68571" y="1952716"/>
              <a:ext cx="2057400" cy="2057400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3247571" y="2292350"/>
              <a:ext cx="7899400" cy="1219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32800"/>
                </a:lnSpc>
              </a:pPr>
              <a:r>
                <a:rPr lang="ko-KR" altLang="en-US" sz="3200" b="1" i="0" u="none" strike="noStrike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번역전공</a:t>
              </a:r>
              <a:endParaRPr lang="en-US" sz="3200" b="1" i="0" u="none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3369" y="6003472"/>
            <a:ext cx="2057400" cy="20574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352369" y="6510111"/>
            <a:ext cx="7899400" cy="838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32800"/>
              </a:lnSpc>
            </a:pPr>
            <a:r>
              <a:rPr lang="en-US" sz="2800" b="1" i="0" u="none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TESOL</a:t>
            </a:r>
          </a:p>
          <a:p>
            <a:pPr lvl="0" algn="ctr">
              <a:lnSpc>
                <a:spcPct val="132800"/>
              </a:lnSpc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(</a:t>
            </a:r>
            <a:r>
              <a:rPr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박사과정</a:t>
            </a:r>
            <a:r>
              <a:rPr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)</a:t>
            </a:r>
            <a:endParaRPr lang="en-US" sz="2800" b="1" i="0" u="none" strike="noStrike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3557CFED-996A-4653-8A1E-10CD5DC2305F}"/>
              </a:ext>
            </a:extLst>
          </p:cNvPr>
          <p:cNvGrpSpPr/>
          <p:nvPr/>
        </p:nvGrpSpPr>
        <p:grpSpPr>
          <a:xfrm>
            <a:off x="1301750" y="2012950"/>
            <a:ext cx="7899400" cy="2057400"/>
            <a:chOff x="1301750" y="2012950"/>
            <a:chExt cx="7899400" cy="2057400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22750" y="2012950"/>
              <a:ext cx="2057400" cy="2057400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1301750" y="2368550"/>
              <a:ext cx="7899400" cy="12827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32800"/>
                </a:lnSpc>
              </a:pPr>
              <a:r>
                <a:rPr lang="ko-KR" altLang="en-US" sz="3200" b="1" i="0" u="none" strike="noStrike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영문학전공</a:t>
              </a:r>
              <a:endParaRPr lang="en-US" sz="3200" b="1" i="0" u="none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5882" y="4174309"/>
            <a:ext cx="2057400" cy="20574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-749300" y="4559300"/>
            <a:ext cx="7899400" cy="1282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32800"/>
              </a:lnSpc>
            </a:pPr>
            <a:r>
              <a:rPr lang="ko-KR" altLang="en-US" sz="3200" b="1" i="0" u="none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영어학전공</a:t>
            </a:r>
            <a:endParaRPr lang="en-US" sz="3200" b="1" i="0" u="none" strike="noStrike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0" y="2147483647"/>
            <a:ext cx="2147483647" cy="2147483647"/>
            <a:chOff x="0" y="0"/>
            <a:chExt cx="0" cy="0"/>
          </a:xfrm>
        </p:grpSpPr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66700"/>
            <a:ext cx="10287000" cy="10160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9652000" y="482600"/>
            <a:ext cx="342900" cy="431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5449"/>
              </a:lnSpc>
            </a:pPr>
            <a:r>
              <a:rPr lang="en-US" sz="2400" b="0" i="0" u="none" strike="noStrike" spc="100">
                <a:solidFill>
                  <a:srgbClr val="001C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ek Bangla Expanded SemiBold"/>
              </a:rPr>
              <a:t>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66700" y="342900"/>
            <a:ext cx="66167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altLang="en-US" sz="4000" b="1" i="0" u="none" strike="noStrike" dirty="0">
                <a:solidFill>
                  <a:srgbClr val="091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학과소개</a:t>
            </a:r>
            <a:endParaRPr lang="en-US" sz="4000" b="1" i="0" u="none" strike="noStrike" dirty="0">
              <a:solidFill>
                <a:srgbClr val="091C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17000"/>
          </a:blip>
          <a:stretch>
            <a:fillRect/>
          </a:stretch>
        </p:blipFill>
        <p:spPr>
          <a:xfrm>
            <a:off x="2705100" y="2159000"/>
            <a:ext cx="5029200" cy="736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36900" y="2298700"/>
            <a:ext cx="4178300" cy="431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en-US" sz="3200" b="1" i="0" u="none" strike="noStrike" dirty="0">
                <a:solidFill>
                  <a:srgbClr val="3232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market Sans Medium"/>
              </a:rPr>
              <a:t>영문학전공</a:t>
            </a:r>
            <a:endParaRPr lang="en-US" sz="3200" b="1" i="0" u="none" strike="noStrike" dirty="0">
              <a:solidFill>
                <a:srgbClr val="3232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market Sans Medium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016000" y="3098800"/>
            <a:ext cx="469900" cy="4699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7000"/>
          </a:blip>
          <a:stretch>
            <a:fillRect/>
          </a:stretch>
        </p:blipFill>
        <p:spPr>
          <a:xfrm>
            <a:off x="965200" y="3098800"/>
            <a:ext cx="4178300" cy="26924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250950" y="3708400"/>
            <a:ext cx="3657600" cy="176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285750" lvl="0" indent="-285750" algn="l">
              <a:lnSpc>
                <a:spcPct val="116199"/>
              </a:lnSpc>
              <a:buFontTx/>
              <a:buChar char="-"/>
            </a:pPr>
            <a:r>
              <a:rPr lang="ko-KR" altLang="en-US" sz="2000" b="1" i="0" u="none" strike="noStrike" dirty="0">
                <a:solidFill>
                  <a:srgbClr val="323232"/>
                </a:solidFill>
                <a:latin typeface="Gmarket Sans Medium"/>
              </a:rPr>
              <a:t>영미 문학 및 문화 분석</a:t>
            </a:r>
            <a:endParaRPr lang="en-US" altLang="ko-KR" sz="2000" b="1" i="0" u="none" strike="noStrike" dirty="0">
              <a:solidFill>
                <a:srgbClr val="323232"/>
              </a:solidFill>
              <a:latin typeface="Gmarket Sans Medium"/>
            </a:endParaRPr>
          </a:p>
          <a:p>
            <a:pPr marL="285750" lvl="0" indent="-285750" algn="l">
              <a:lnSpc>
                <a:spcPct val="116199"/>
              </a:lnSpc>
              <a:buFontTx/>
              <a:buChar char="-"/>
            </a:pPr>
            <a:endParaRPr lang="en-US" sz="2000" b="1" dirty="0">
              <a:solidFill>
                <a:srgbClr val="323232"/>
              </a:solidFill>
              <a:latin typeface="Gmarket Sans Medium"/>
            </a:endParaRPr>
          </a:p>
          <a:p>
            <a:pPr marL="285750" lvl="0" indent="-285750" algn="l">
              <a:lnSpc>
                <a:spcPct val="116199"/>
              </a:lnSpc>
              <a:buFontTx/>
              <a:buChar char="-"/>
            </a:pPr>
            <a:r>
              <a:rPr lang="ko-KR" altLang="en-US" sz="2000" b="1" i="0" u="none" strike="noStrike" dirty="0">
                <a:solidFill>
                  <a:srgbClr val="323232"/>
                </a:solidFill>
                <a:latin typeface="Gmarket Sans Medium"/>
              </a:rPr>
              <a:t>인문학 지식</a:t>
            </a:r>
            <a:r>
              <a:rPr lang="en-US" altLang="ko-KR" sz="2000" b="1" i="0" u="none" strike="noStrike" dirty="0">
                <a:solidFill>
                  <a:srgbClr val="323232"/>
                </a:solidFill>
                <a:latin typeface="Gmarket Sans Medium"/>
              </a:rPr>
              <a:t>, </a:t>
            </a:r>
            <a:r>
              <a:rPr lang="ko-KR" altLang="en-US" sz="2000" b="1" i="0" u="none" strike="noStrike" dirty="0">
                <a:solidFill>
                  <a:srgbClr val="323232"/>
                </a:solidFill>
                <a:latin typeface="Gmarket Sans Medium"/>
              </a:rPr>
              <a:t>언어 능력</a:t>
            </a:r>
            <a:r>
              <a:rPr lang="en-US" altLang="ko-KR" sz="2000" b="1" i="0" u="none" strike="noStrike" dirty="0">
                <a:solidFill>
                  <a:srgbClr val="323232"/>
                </a:solidFill>
                <a:latin typeface="Gmarket Sans Medium"/>
              </a:rPr>
              <a:t>, </a:t>
            </a:r>
            <a:r>
              <a:rPr lang="ko-KR" altLang="en-US" sz="2000" b="1" i="0" u="none" strike="noStrike" dirty="0" err="1">
                <a:solidFill>
                  <a:srgbClr val="323232"/>
                </a:solidFill>
                <a:latin typeface="Gmarket Sans Medium"/>
              </a:rPr>
              <a:t>문해력</a:t>
            </a:r>
            <a:r>
              <a:rPr lang="ko-KR" altLang="en-US" sz="2000" b="1" i="0" u="none" strike="noStrike" dirty="0">
                <a:solidFill>
                  <a:srgbClr val="323232"/>
                </a:solidFill>
                <a:latin typeface="Gmarket Sans Medium"/>
              </a:rPr>
              <a:t> 및 학술적 글쓰기 강화</a:t>
            </a:r>
            <a:endParaRPr lang="en-US" sz="2000" b="1" i="0" u="none" strike="noStrike" dirty="0">
              <a:solidFill>
                <a:srgbClr val="323232"/>
              </a:solidFill>
              <a:latin typeface="Gmarket Sans Medium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41400" y="3124200"/>
            <a:ext cx="3175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2300" b="0" i="0" u="none" strike="noStrike">
                <a:solidFill>
                  <a:srgbClr val="FFFFFF"/>
                </a:solidFill>
                <a:latin typeface="Gmarket Sans Medium"/>
              </a:rPr>
              <a:t>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98749" y="2679700"/>
            <a:ext cx="33528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altLang="en-US" sz="2800" b="1" i="0" u="none" strike="noStrike" dirty="0">
                <a:solidFill>
                  <a:srgbClr val="3232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market Sans Bold"/>
              </a:rPr>
              <a:t>학과 강점</a:t>
            </a:r>
            <a:endParaRPr lang="en-US" sz="2800" b="1" i="0" u="none" strike="noStrike" dirty="0">
              <a:solidFill>
                <a:srgbClr val="3232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market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461000" y="3556000"/>
            <a:ext cx="4508500" cy="2133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285750" lvl="0" indent="-285750" algn="l">
              <a:lnSpc>
                <a:spcPct val="116199"/>
              </a:lnSpc>
              <a:buFontTx/>
              <a:buChar char="-"/>
            </a:pPr>
            <a:r>
              <a:rPr lang="ko-KR" altLang="en-US" b="1" i="0" u="none" strike="noStrike" dirty="0">
                <a:solidFill>
                  <a:srgbClr val="323232"/>
                </a:solidFill>
                <a:latin typeface="Gmarket Sans Medium"/>
              </a:rPr>
              <a:t>영미 문학 세미나</a:t>
            </a:r>
            <a:endParaRPr lang="en-US" altLang="ko-KR" b="1" i="0" u="none" strike="noStrike" dirty="0">
              <a:solidFill>
                <a:srgbClr val="323232"/>
              </a:solidFill>
              <a:latin typeface="Gmarket Sans Medium"/>
            </a:endParaRPr>
          </a:p>
          <a:p>
            <a:pPr marL="285750" lvl="0" indent="-285750" algn="l">
              <a:lnSpc>
                <a:spcPct val="116199"/>
              </a:lnSpc>
              <a:buFontTx/>
              <a:buChar char="-"/>
            </a:pPr>
            <a:r>
              <a:rPr lang="ko-KR" altLang="en-US" b="1" dirty="0">
                <a:solidFill>
                  <a:srgbClr val="323232"/>
                </a:solidFill>
                <a:latin typeface="Gmarket Sans Medium"/>
              </a:rPr>
              <a:t>현대 미국 소설 이해</a:t>
            </a:r>
            <a:endParaRPr lang="en-US" altLang="ko-KR" b="1" dirty="0">
              <a:solidFill>
                <a:srgbClr val="323232"/>
              </a:solidFill>
              <a:latin typeface="Gmarket Sans Medium"/>
            </a:endParaRPr>
          </a:p>
          <a:p>
            <a:pPr marL="285750" lvl="0" indent="-285750" algn="l">
              <a:lnSpc>
                <a:spcPct val="116199"/>
              </a:lnSpc>
              <a:buFontTx/>
              <a:buChar char="-"/>
            </a:pPr>
            <a:r>
              <a:rPr lang="ko-KR" altLang="en-US" b="1" i="0" u="none" strike="noStrike" dirty="0">
                <a:solidFill>
                  <a:srgbClr val="323232"/>
                </a:solidFill>
                <a:latin typeface="Gmarket Sans Medium"/>
              </a:rPr>
              <a:t>현대 영국 소설 이해</a:t>
            </a:r>
            <a:endParaRPr lang="en-US" altLang="ko-KR" b="1" i="0" u="none" strike="noStrike" dirty="0">
              <a:solidFill>
                <a:srgbClr val="323232"/>
              </a:solidFill>
              <a:latin typeface="Gmarket Sans Medium"/>
            </a:endParaRPr>
          </a:p>
          <a:p>
            <a:pPr marL="285750" lvl="0" indent="-285750" algn="l">
              <a:lnSpc>
                <a:spcPct val="116199"/>
              </a:lnSpc>
              <a:buFontTx/>
              <a:buChar char="-"/>
            </a:pPr>
            <a:r>
              <a:rPr lang="ko-KR" altLang="en-US" b="1" dirty="0">
                <a:solidFill>
                  <a:srgbClr val="323232"/>
                </a:solidFill>
                <a:latin typeface="Gmarket Sans Medium"/>
              </a:rPr>
              <a:t>영미 아동문학 연구</a:t>
            </a:r>
            <a:endParaRPr lang="en-US" altLang="ko-KR" b="1" dirty="0">
              <a:solidFill>
                <a:srgbClr val="323232"/>
              </a:solidFill>
              <a:latin typeface="Gmarket Sans Medium"/>
            </a:endParaRPr>
          </a:p>
          <a:p>
            <a:pPr marL="285750" lvl="0" indent="-285750" algn="l">
              <a:lnSpc>
                <a:spcPct val="116199"/>
              </a:lnSpc>
              <a:buFontTx/>
              <a:buChar char="-"/>
            </a:pPr>
            <a:r>
              <a:rPr lang="ko-KR" altLang="en-US" b="1" i="0" u="none" strike="noStrike" dirty="0">
                <a:solidFill>
                  <a:srgbClr val="323232"/>
                </a:solidFill>
                <a:latin typeface="Gmarket Sans Medium"/>
              </a:rPr>
              <a:t>영화 비평의 이론과 실습</a:t>
            </a:r>
            <a:endParaRPr lang="en-US" altLang="ko-KR" b="1" i="0" u="none" strike="noStrike" dirty="0">
              <a:solidFill>
                <a:srgbClr val="323232"/>
              </a:solidFill>
              <a:latin typeface="Gmarket Sans Medium"/>
            </a:endParaRPr>
          </a:p>
          <a:p>
            <a:pPr marL="285750" lvl="0" indent="-285750" algn="l">
              <a:lnSpc>
                <a:spcPct val="116199"/>
              </a:lnSpc>
              <a:buFontTx/>
              <a:buChar char="-"/>
            </a:pPr>
            <a:r>
              <a:rPr lang="ko-KR" altLang="en-US" b="1" dirty="0">
                <a:solidFill>
                  <a:srgbClr val="323232"/>
                </a:solidFill>
                <a:latin typeface="Gmarket Sans Medium"/>
              </a:rPr>
              <a:t>영미 문학 비평의 역사</a:t>
            </a:r>
            <a:endParaRPr lang="en-US" b="1" i="0" u="none" strike="noStrike" dirty="0">
              <a:solidFill>
                <a:srgbClr val="323232"/>
              </a:solidFill>
              <a:latin typeface="Gmarket Sans Medium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alphaModFix amt="7000"/>
          </a:blip>
          <a:stretch>
            <a:fillRect/>
          </a:stretch>
        </p:blipFill>
        <p:spPr>
          <a:xfrm>
            <a:off x="3128433" y="5992283"/>
            <a:ext cx="4203700" cy="271780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15" name="TextBox 15"/>
          <p:cNvSpPr txBox="1"/>
          <p:nvPr/>
        </p:nvSpPr>
        <p:spPr>
          <a:xfrm>
            <a:off x="3282950" y="6786033"/>
            <a:ext cx="4203700" cy="141393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285750" lvl="0" indent="-285750" algn="l">
              <a:lnSpc>
                <a:spcPct val="116199"/>
              </a:lnSpc>
              <a:buFontTx/>
              <a:buChar char="-"/>
            </a:pPr>
            <a:r>
              <a:rPr lang="ko-KR" altLang="en-US" b="1" i="0" u="none" strike="noStrike" dirty="0">
                <a:solidFill>
                  <a:srgbClr val="323232"/>
                </a:solidFill>
                <a:latin typeface="Gmarket Sans Medium"/>
              </a:rPr>
              <a:t>국내</a:t>
            </a:r>
            <a:r>
              <a:rPr lang="en-US" altLang="ko-KR" b="1" i="0" u="none" strike="noStrike" dirty="0">
                <a:solidFill>
                  <a:srgbClr val="323232"/>
                </a:solidFill>
                <a:latin typeface="Gmarket Sans Medium"/>
              </a:rPr>
              <a:t>/ </a:t>
            </a:r>
            <a:r>
              <a:rPr lang="ko-KR" altLang="en-US" b="1" i="0" u="none" strike="noStrike" dirty="0">
                <a:solidFill>
                  <a:srgbClr val="323232"/>
                </a:solidFill>
                <a:latin typeface="Gmarket Sans Medium"/>
              </a:rPr>
              <a:t>국외 박사 과정 진학</a:t>
            </a:r>
            <a:endParaRPr lang="en-US" altLang="ko-KR" b="1" i="0" u="none" strike="noStrike" dirty="0">
              <a:solidFill>
                <a:srgbClr val="323232"/>
              </a:solidFill>
              <a:latin typeface="Gmarket Sans Medium"/>
            </a:endParaRPr>
          </a:p>
          <a:p>
            <a:pPr marL="285750" lvl="0" indent="-285750" algn="l">
              <a:lnSpc>
                <a:spcPct val="116199"/>
              </a:lnSpc>
              <a:buFontTx/>
              <a:buChar char="-"/>
            </a:pPr>
            <a:r>
              <a:rPr lang="ko-KR" altLang="en-US" b="1" dirty="0">
                <a:solidFill>
                  <a:srgbClr val="323232"/>
                </a:solidFill>
                <a:latin typeface="Gmarket Sans Medium"/>
              </a:rPr>
              <a:t>연구 기관</a:t>
            </a:r>
            <a:r>
              <a:rPr lang="en-US" altLang="ko-KR" b="1" dirty="0">
                <a:solidFill>
                  <a:srgbClr val="323232"/>
                </a:solidFill>
                <a:latin typeface="Gmarket Sans Medium"/>
              </a:rPr>
              <a:t> </a:t>
            </a:r>
            <a:r>
              <a:rPr lang="ko-KR" altLang="en-US" b="1" dirty="0">
                <a:solidFill>
                  <a:srgbClr val="323232"/>
                </a:solidFill>
                <a:latin typeface="Gmarket Sans Medium"/>
              </a:rPr>
              <a:t>근무</a:t>
            </a:r>
            <a:endParaRPr lang="en-US" altLang="ko-KR" b="1" dirty="0">
              <a:solidFill>
                <a:srgbClr val="323232"/>
              </a:solidFill>
              <a:latin typeface="Gmarket Sans Medium"/>
            </a:endParaRPr>
          </a:p>
          <a:p>
            <a:pPr marL="285750" lvl="0" indent="-285750" algn="l">
              <a:lnSpc>
                <a:spcPct val="116199"/>
              </a:lnSpc>
              <a:buFontTx/>
              <a:buChar char="-"/>
            </a:pPr>
            <a:r>
              <a:rPr lang="ko-KR" altLang="en-US" b="1" i="0" u="none" strike="noStrike" dirty="0">
                <a:solidFill>
                  <a:srgbClr val="323232"/>
                </a:solidFill>
                <a:latin typeface="Gmarket Sans Medium"/>
              </a:rPr>
              <a:t>교육 기관 근무</a:t>
            </a:r>
            <a:endParaRPr lang="en-US" altLang="ko-KR" b="1" i="0" u="none" strike="noStrike" dirty="0">
              <a:solidFill>
                <a:srgbClr val="323232"/>
              </a:solidFill>
              <a:latin typeface="Gmarket Sans Medium"/>
            </a:endParaRPr>
          </a:p>
          <a:p>
            <a:pPr marL="285750" lvl="0" indent="-285750" algn="l">
              <a:lnSpc>
                <a:spcPct val="116199"/>
              </a:lnSpc>
              <a:buFontTx/>
              <a:buChar char="-"/>
            </a:pPr>
            <a:r>
              <a:rPr lang="ko-KR" altLang="en-US" b="1" dirty="0">
                <a:solidFill>
                  <a:srgbClr val="323232"/>
                </a:solidFill>
                <a:latin typeface="Gmarket Sans Medium"/>
              </a:rPr>
              <a:t>외국 기업 근무</a:t>
            </a:r>
            <a:endParaRPr lang="en-US" altLang="ko-KR" b="1" dirty="0">
              <a:solidFill>
                <a:srgbClr val="323232"/>
              </a:solidFill>
              <a:latin typeface="Gmarket Sans Medium"/>
            </a:endParaRPr>
          </a:p>
          <a:p>
            <a:pPr marL="285750" lvl="0" indent="-285750" algn="l">
              <a:lnSpc>
                <a:spcPct val="116199"/>
              </a:lnSpc>
              <a:buFontTx/>
              <a:buChar char="-"/>
            </a:pPr>
            <a:r>
              <a:rPr lang="ko-KR" altLang="en-US" b="1" i="0" u="none" strike="noStrike" dirty="0">
                <a:solidFill>
                  <a:srgbClr val="323232"/>
                </a:solidFill>
                <a:latin typeface="Gmarket Sans Medium"/>
              </a:rPr>
              <a:t>대중문화 비평 분야에서 활동 등</a:t>
            </a:r>
            <a:endParaRPr lang="en-US" b="1" i="0" u="none" strike="noStrike" dirty="0">
              <a:solidFill>
                <a:srgbClr val="323232"/>
              </a:solidFill>
              <a:latin typeface="Gmarket Sans Medium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3124200" y="5994400"/>
            <a:ext cx="508000" cy="5080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200400" y="6007100"/>
            <a:ext cx="3429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2500" b="0" i="0" u="none" strike="noStrike">
                <a:solidFill>
                  <a:srgbClr val="FFFFFF"/>
                </a:solidFill>
                <a:latin typeface="Gmarket Sans Medium"/>
              </a:rPr>
              <a:t>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731866" y="6128809"/>
            <a:ext cx="36322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altLang="en-US" sz="2800" b="1" i="0" u="none" strike="noStrike" dirty="0">
                <a:solidFill>
                  <a:srgbClr val="3232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market Sans Bold"/>
              </a:rPr>
              <a:t>졸업 후 진로</a:t>
            </a:r>
            <a:endParaRPr lang="en-US" sz="2800" b="1" i="0" u="none" strike="noStrike" dirty="0">
              <a:solidFill>
                <a:srgbClr val="3232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market Sans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5321300" y="3098800"/>
            <a:ext cx="406400" cy="40640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384800" y="3111500"/>
            <a:ext cx="279400" cy="368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2000" b="0" i="0" u="none" strike="noStrike">
                <a:solidFill>
                  <a:srgbClr val="FFFFFF"/>
                </a:solidFill>
                <a:latin typeface="Gmarket Sans Medium"/>
              </a:rPr>
              <a:t>2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9">
            <a:alphaModFix amt="7000"/>
          </a:blip>
          <a:stretch>
            <a:fillRect/>
          </a:stretch>
        </p:blipFill>
        <p:spPr>
          <a:xfrm>
            <a:off x="5340712" y="3082926"/>
            <a:ext cx="4445000" cy="2692400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5919653" y="3162300"/>
            <a:ext cx="46609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altLang="en-US" sz="2800" b="1" i="0" u="none" strike="noStrike" dirty="0">
                <a:solidFill>
                  <a:srgbClr val="3232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market Sans Bold"/>
              </a:rPr>
              <a:t>주요 과목</a:t>
            </a:r>
            <a:endParaRPr lang="en-US" sz="2800" b="1" i="0" u="none" strike="noStrike" dirty="0">
              <a:solidFill>
                <a:srgbClr val="3232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market Sans Bold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0" y="2147483647"/>
            <a:ext cx="2147483647" cy="2147483647"/>
            <a:chOff x="0" y="0"/>
            <a:chExt cx="0" cy="0"/>
          </a:xfrm>
        </p:grpSpPr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66700"/>
            <a:ext cx="10287000" cy="101600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9652000" y="482600"/>
            <a:ext cx="342900" cy="431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5449"/>
              </a:lnSpc>
            </a:pPr>
            <a:r>
              <a:rPr lang="en-US" sz="2400" b="0" i="0" u="none" strike="noStrike" spc="100">
                <a:solidFill>
                  <a:srgbClr val="001CA0"/>
                </a:solidFill>
                <a:latin typeface="Anek Bangla Expanded SemiBold"/>
              </a:rPr>
              <a:t>5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66700" y="685800"/>
            <a:ext cx="6616700" cy="711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altLang="en-US" sz="4000" b="1" i="0" u="none" strike="noStrike" dirty="0">
                <a:solidFill>
                  <a:srgbClr val="091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학과소개</a:t>
            </a:r>
            <a:endParaRPr lang="en-US" sz="4000" b="1" i="0" u="none" strike="noStrike" dirty="0">
              <a:solidFill>
                <a:srgbClr val="091C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8930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17000"/>
          </a:blip>
          <a:stretch>
            <a:fillRect/>
          </a:stretch>
        </p:blipFill>
        <p:spPr>
          <a:xfrm>
            <a:off x="2705100" y="2159000"/>
            <a:ext cx="5029200" cy="736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36900" y="2298700"/>
            <a:ext cx="4178300" cy="431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en-US" sz="3600" b="1" i="0" u="none" strike="noStrike" dirty="0">
                <a:solidFill>
                  <a:srgbClr val="3232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market Sans Medium"/>
              </a:rPr>
              <a:t>영어학전공</a:t>
            </a:r>
            <a:endParaRPr lang="en-US" sz="3600" b="1" i="0" u="none" strike="noStrike" dirty="0">
              <a:solidFill>
                <a:srgbClr val="3232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market Sans Medium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7000"/>
          </a:blip>
          <a:stretch>
            <a:fillRect/>
          </a:stretch>
        </p:blipFill>
        <p:spPr>
          <a:xfrm>
            <a:off x="965200" y="3098800"/>
            <a:ext cx="4178300" cy="26924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58900" y="3914775"/>
            <a:ext cx="3958166" cy="1473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342900" lvl="0" indent="-342900">
              <a:lnSpc>
                <a:spcPct val="116199"/>
              </a:lnSpc>
              <a:buFontTx/>
              <a:buChar char="-"/>
            </a:pPr>
            <a:r>
              <a:rPr lang="ko-KR" altLang="en-US" b="1" dirty="0">
                <a:solidFill>
                  <a:srgbClr val="323232"/>
                </a:solidFill>
                <a:latin typeface="Gmarket Sans Medium"/>
              </a:rPr>
              <a:t>다양한 언어학 분야 및 </a:t>
            </a:r>
            <a:endParaRPr lang="en-US" altLang="ko-KR" b="1" dirty="0">
              <a:solidFill>
                <a:srgbClr val="323232"/>
              </a:solidFill>
              <a:latin typeface="Gmarket Sans Medium"/>
            </a:endParaRPr>
          </a:p>
          <a:p>
            <a:pPr lvl="0">
              <a:lnSpc>
                <a:spcPct val="116199"/>
              </a:lnSpc>
            </a:pPr>
            <a:r>
              <a:rPr lang="en-US" altLang="ko-KR" b="1" dirty="0">
                <a:solidFill>
                  <a:srgbClr val="323232"/>
                </a:solidFill>
                <a:latin typeface="Gmarket Sans Medium"/>
              </a:rPr>
              <a:t>    </a:t>
            </a:r>
            <a:r>
              <a:rPr lang="ko-KR" altLang="en-US" b="1" dirty="0">
                <a:solidFill>
                  <a:srgbClr val="323232"/>
                </a:solidFill>
                <a:latin typeface="Gmarket Sans Medium"/>
              </a:rPr>
              <a:t>영어교육 전문가 양성</a:t>
            </a:r>
            <a:endParaRPr lang="en-US" altLang="ko-KR" b="1" dirty="0">
              <a:solidFill>
                <a:srgbClr val="323232"/>
              </a:solidFill>
              <a:latin typeface="Gmarket Sans Medium"/>
            </a:endParaRPr>
          </a:p>
          <a:p>
            <a:pPr marL="342900" lvl="0" indent="-342900">
              <a:lnSpc>
                <a:spcPct val="116199"/>
              </a:lnSpc>
              <a:buFontTx/>
              <a:buChar char="-"/>
            </a:pPr>
            <a:endParaRPr lang="ko-KR" altLang="en-US" b="1" dirty="0">
              <a:solidFill>
                <a:srgbClr val="323232"/>
              </a:solidFill>
              <a:latin typeface="Gmarket Sans Medium"/>
            </a:endParaRPr>
          </a:p>
          <a:p>
            <a:pPr lvl="0">
              <a:lnSpc>
                <a:spcPct val="116199"/>
              </a:lnSpc>
            </a:pPr>
            <a:r>
              <a:rPr lang="en-US" altLang="ko-KR" b="1" dirty="0">
                <a:solidFill>
                  <a:srgbClr val="323232"/>
                </a:solidFill>
                <a:latin typeface="Gmarket Sans Medium"/>
              </a:rPr>
              <a:t>- </a:t>
            </a:r>
            <a:r>
              <a:rPr lang="ko-KR" altLang="en-US" b="1" dirty="0">
                <a:solidFill>
                  <a:srgbClr val="323232"/>
                </a:solidFill>
                <a:latin typeface="Gmarket Sans Medium"/>
              </a:rPr>
              <a:t>언어능력과 인문학적 지식 제고</a:t>
            </a:r>
            <a:endParaRPr lang="en-US" altLang="ko-KR" b="1" dirty="0">
              <a:solidFill>
                <a:srgbClr val="323232"/>
              </a:solidFill>
              <a:latin typeface="Gmarket Sans Medium"/>
            </a:endParaRPr>
          </a:p>
          <a:p>
            <a:pPr lvl="0">
              <a:lnSpc>
                <a:spcPct val="116199"/>
              </a:lnSpc>
            </a:pPr>
            <a:r>
              <a:rPr lang="ko-KR" altLang="en-US" b="1" dirty="0">
                <a:solidFill>
                  <a:srgbClr val="323232"/>
                </a:solidFill>
                <a:latin typeface="Gmarket Sans Medium"/>
              </a:rPr>
              <a:t> </a:t>
            </a:r>
          </a:p>
          <a:p>
            <a:pPr lvl="0">
              <a:lnSpc>
                <a:spcPct val="116199"/>
              </a:lnSpc>
            </a:pPr>
            <a:r>
              <a:rPr lang="en-US" altLang="ko-KR" b="1" dirty="0">
                <a:solidFill>
                  <a:srgbClr val="323232"/>
                </a:solidFill>
                <a:latin typeface="Gmarket Sans Medium"/>
              </a:rPr>
              <a:t>- </a:t>
            </a:r>
            <a:r>
              <a:rPr lang="ko-KR" altLang="en-US" b="1" dirty="0">
                <a:solidFill>
                  <a:srgbClr val="323232"/>
                </a:solidFill>
                <a:latin typeface="Gmarket Sans Medium"/>
              </a:rPr>
              <a:t>토론 및 세미나</a:t>
            </a:r>
            <a:endParaRPr lang="en-US" b="1" i="0" u="none" strike="noStrike" dirty="0">
              <a:solidFill>
                <a:srgbClr val="323232"/>
              </a:solidFill>
              <a:latin typeface="Gmarket Sans Medium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965200" y="3111500"/>
            <a:ext cx="469900" cy="4699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41400" y="3124200"/>
            <a:ext cx="3175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2300" b="0" i="0" u="none" strike="noStrike">
                <a:solidFill>
                  <a:srgbClr val="FFFFFF"/>
                </a:solidFill>
                <a:latin typeface="Gmarket Sans Medium"/>
              </a:rPr>
              <a:t>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32467" y="2889250"/>
            <a:ext cx="335280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altLang="en-US" sz="2400" b="1" i="0" u="none" strike="noStrike" dirty="0">
                <a:solidFill>
                  <a:srgbClr val="3232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market Sans Bold"/>
              </a:rPr>
              <a:t>학과 강점</a:t>
            </a:r>
            <a:endParaRPr lang="en-US" sz="2400" b="1" i="0" u="none" strike="noStrike" dirty="0">
              <a:solidFill>
                <a:srgbClr val="3232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market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573183" y="2180167"/>
            <a:ext cx="4521200" cy="302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endParaRPr sz="2000" b="1" dirty="0"/>
          </a:p>
          <a:p>
            <a:pPr lvl="0" algn="l">
              <a:lnSpc>
                <a:spcPct val="116199"/>
              </a:lnSpc>
            </a:pPr>
            <a:endParaRPr sz="2000" b="1" dirty="0"/>
          </a:p>
          <a:p>
            <a:pPr lvl="0" algn="l">
              <a:lnSpc>
                <a:spcPct val="116199"/>
              </a:lnSpc>
            </a:pPr>
            <a:endParaRPr sz="2000" b="1" dirty="0"/>
          </a:p>
          <a:p>
            <a:pPr lvl="0" algn="l">
              <a:lnSpc>
                <a:spcPct val="116199"/>
              </a:lnSpc>
            </a:pPr>
            <a:endParaRPr sz="2000" b="1" dirty="0"/>
          </a:p>
          <a:p>
            <a:pPr marL="285750" lvl="0" indent="-285750" algn="l">
              <a:lnSpc>
                <a:spcPct val="116199"/>
              </a:lnSpc>
              <a:buFontTx/>
              <a:buChar char="-"/>
            </a:pPr>
            <a:r>
              <a:rPr lang="ko-KR" altLang="en-US" b="1" i="0" u="none" strike="noStrike" dirty="0">
                <a:solidFill>
                  <a:srgbClr val="323232"/>
                </a:solidFill>
                <a:latin typeface="Gmarket Sans Medium"/>
              </a:rPr>
              <a:t>구문론</a:t>
            </a:r>
            <a:r>
              <a:rPr lang="en-US" altLang="ko-KR" b="1" i="0" u="none" strike="noStrike" dirty="0">
                <a:solidFill>
                  <a:srgbClr val="323232"/>
                </a:solidFill>
                <a:latin typeface="Gmarket Sans Medium"/>
              </a:rPr>
              <a:t>/</a:t>
            </a:r>
            <a:r>
              <a:rPr lang="ko-KR" altLang="en-US" b="1" i="0" u="none" strike="noStrike" dirty="0">
                <a:solidFill>
                  <a:srgbClr val="323232"/>
                </a:solidFill>
                <a:latin typeface="Gmarket Sans Medium"/>
              </a:rPr>
              <a:t>형태론</a:t>
            </a:r>
            <a:r>
              <a:rPr lang="en-US" altLang="ko-KR" b="1" i="0" u="none" strike="noStrike" dirty="0">
                <a:solidFill>
                  <a:srgbClr val="323232"/>
                </a:solidFill>
                <a:latin typeface="Gmarket Sans Medium"/>
              </a:rPr>
              <a:t>, </a:t>
            </a:r>
            <a:r>
              <a:rPr lang="ko-KR" altLang="en-US" b="1" dirty="0">
                <a:solidFill>
                  <a:srgbClr val="323232"/>
                </a:solidFill>
                <a:latin typeface="Gmarket Sans Medium"/>
              </a:rPr>
              <a:t>음성학</a:t>
            </a:r>
            <a:r>
              <a:rPr lang="en-US" altLang="ko-KR" b="1" dirty="0">
                <a:solidFill>
                  <a:srgbClr val="323232"/>
                </a:solidFill>
                <a:latin typeface="Gmarket Sans Medium"/>
              </a:rPr>
              <a:t>/</a:t>
            </a:r>
            <a:r>
              <a:rPr lang="ko-KR" altLang="en-US" b="1" dirty="0">
                <a:solidFill>
                  <a:srgbClr val="323232"/>
                </a:solidFill>
                <a:latin typeface="Gmarket Sans Medium"/>
              </a:rPr>
              <a:t>음운론</a:t>
            </a:r>
            <a:endParaRPr lang="en-US" altLang="ko-KR" b="1" dirty="0">
              <a:solidFill>
                <a:srgbClr val="323232"/>
              </a:solidFill>
              <a:latin typeface="Gmarket Sans Medium"/>
            </a:endParaRPr>
          </a:p>
          <a:p>
            <a:pPr marL="285750" lvl="0" indent="-285750" algn="l">
              <a:lnSpc>
                <a:spcPct val="116199"/>
              </a:lnSpc>
              <a:buFontTx/>
              <a:buChar char="-"/>
            </a:pPr>
            <a:r>
              <a:rPr lang="ko-KR" altLang="en-US" b="1" dirty="0">
                <a:solidFill>
                  <a:srgbClr val="323232"/>
                </a:solidFill>
                <a:latin typeface="Gmarket Sans Medium"/>
              </a:rPr>
              <a:t>응용 언어학</a:t>
            </a:r>
            <a:r>
              <a:rPr lang="en-US" altLang="ko-KR" b="1" dirty="0">
                <a:solidFill>
                  <a:srgbClr val="323232"/>
                </a:solidFill>
                <a:latin typeface="Gmarket Sans Medium"/>
              </a:rPr>
              <a:t>, </a:t>
            </a:r>
            <a:r>
              <a:rPr lang="ko-KR" altLang="en-US" b="1" dirty="0">
                <a:solidFill>
                  <a:srgbClr val="323232"/>
                </a:solidFill>
                <a:latin typeface="Gmarket Sans Medium"/>
              </a:rPr>
              <a:t>뇌 기반 언어교육</a:t>
            </a:r>
            <a:endParaRPr lang="en-US" altLang="ko-KR" b="1" dirty="0">
              <a:solidFill>
                <a:srgbClr val="323232"/>
              </a:solidFill>
              <a:latin typeface="Gmarket Sans Medium"/>
            </a:endParaRPr>
          </a:p>
          <a:p>
            <a:pPr marL="285750" lvl="0" indent="-285750" algn="l">
              <a:lnSpc>
                <a:spcPct val="116199"/>
              </a:lnSpc>
              <a:buFontTx/>
              <a:buChar char="-"/>
            </a:pPr>
            <a:r>
              <a:rPr lang="ko-KR" altLang="en-US" b="1" dirty="0">
                <a:solidFill>
                  <a:srgbClr val="323232"/>
                </a:solidFill>
                <a:latin typeface="Gmarket Sans Medium"/>
              </a:rPr>
              <a:t>디지털 </a:t>
            </a:r>
            <a:r>
              <a:rPr lang="ko-KR" altLang="en-US" b="1" dirty="0" err="1">
                <a:solidFill>
                  <a:srgbClr val="323232"/>
                </a:solidFill>
                <a:latin typeface="Gmarket Sans Medium"/>
              </a:rPr>
              <a:t>리터러시</a:t>
            </a:r>
            <a:r>
              <a:rPr lang="ko-KR" altLang="en-US" b="1" dirty="0">
                <a:solidFill>
                  <a:srgbClr val="323232"/>
                </a:solidFill>
                <a:latin typeface="Gmarket Sans Medium"/>
              </a:rPr>
              <a:t> 등</a:t>
            </a:r>
            <a:endParaRPr lang="en-US" altLang="ko-KR" b="1" dirty="0">
              <a:solidFill>
                <a:srgbClr val="323232"/>
              </a:solidFill>
              <a:latin typeface="Gmarket Sans Medium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alphaModFix amt="7000"/>
          </a:blip>
          <a:stretch>
            <a:fillRect/>
          </a:stretch>
        </p:blipFill>
        <p:spPr>
          <a:xfrm>
            <a:off x="3111500" y="5993342"/>
            <a:ext cx="4203700" cy="271780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15" name="TextBox 15"/>
          <p:cNvSpPr txBox="1"/>
          <p:nvPr/>
        </p:nvSpPr>
        <p:spPr>
          <a:xfrm>
            <a:off x="3520016" y="6591300"/>
            <a:ext cx="3594100" cy="1917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285750" lvl="0" indent="-285750">
              <a:lnSpc>
                <a:spcPct val="116199"/>
              </a:lnSpc>
              <a:buFontTx/>
              <a:buChar char="-"/>
            </a:pPr>
            <a:r>
              <a:rPr lang="ko-KR" altLang="en-US" b="1" dirty="0">
                <a:solidFill>
                  <a:srgbClr val="323232"/>
                </a:solidFill>
                <a:latin typeface="Gmarket Sans Medium"/>
              </a:rPr>
              <a:t>국내</a:t>
            </a:r>
            <a:r>
              <a:rPr lang="en-US" altLang="ko-KR" b="1" dirty="0">
                <a:solidFill>
                  <a:srgbClr val="323232"/>
                </a:solidFill>
                <a:latin typeface="Gmarket Sans Medium"/>
              </a:rPr>
              <a:t>/</a:t>
            </a:r>
            <a:r>
              <a:rPr lang="ko-KR" altLang="en-US" b="1" dirty="0">
                <a:solidFill>
                  <a:srgbClr val="323232"/>
                </a:solidFill>
                <a:latin typeface="Gmarket Sans Medium"/>
              </a:rPr>
              <a:t>외 박사과정 진학</a:t>
            </a:r>
          </a:p>
          <a:p>
            <a:pPr marL="285750" lvl="0" indent="-285750">
              <a:lnSpc>
                <a:spcPct val="116199"/>
              </a:lnSpc>
              <a:buFontTx/>
              <a:buChar char="-"/>
            </a:pPr>
            <a:r>
              <a:rPr lang="ko-KR" altLang="en-US" b="1" dirty="0">
                <a:solidFill>
                  <a:srgbClr val="323232"/>
                </a:solidFill>
                <a:latin typeface="Gmarket Sans Medium"/>
              </a:rPr>
              <a:t>영어교사 및 영어교육 연구원</a:t>
            </a:r>
          </a:p>
          <a:p>
            <a:pPr marL="285750" lvl="0" indent="-285750">
              <a:lnSpc>
                <a:spcPct val="116199"/>
              </a:lnSpc>
              <a:buFontTx/>
              <a:buChar char="-"/>
            </a:pPr>
            <a:r>
              <a:rPr lang="ko-KR" altLang="en-US" b="1" dirty="0">
                <a:solidFill>
                  <a:srgbClr val="323232"/>
                </a:solidFill>
                <a:latin typeface="Gmarket Sans Medium"/>
              </a:rPr>
              <a:t>영어교재 개발자</a:t>
            </a:r>
          </a:p>
          <a:p>
            <a:pPr marL="285750" lvl="0" indent="-285750">
              <a:lnSpc>
                <a:spcPct val="116199"/>
              </a:lnSpc>
              <a:buFontTx/>
              <a:buChar char="-"/>
            </a:pPr>
            <a:r>
              <a:rPr lang="ko-KR" altLang="en-US" b="1" dirty="0">
                <a:solidFill>
                  <a:srgbClr val="323232"/>
                </a:solidFill>
                <a:latin typeface="Gmarket Sans Medium"/>
              </a:rPr>
              <a:t>다국적 기업 취업 등</a:t>
            </a:r>
            <a:endParaRPr lang="en-US" b="1" i="0" u="none" strike="noStrike" dirty="0">
              <a:solidFill>
                <a:srgbClr val="323232"/>
              </a:solidFill>
              <a:latin typeface="Gmarket Sans Medium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3124200" y="5994400"/>
            <a:ext cx="508000" cy="5080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200400" y="6007100"/>
            <a:ext cx="3429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2500" b="0" i="0" u="none" strike="noStrike">
                <a:solidFill>
                  <a:srgbClr val="FFFFFF"/>
                </a:solidFill>
                <a:latin typeface="Gmarket Sans Medium"/>
              </a:rPr>
              <a:t>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746500" y="6235700"/>
            <a:ext cx="36322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altLang="en-US" sz="2400" b="1" i="0" u="none" strike="noStrike" dirty="0">
                <a:solidFill>
                  <a:srgbClr val="3232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market Sans Bold"/>
              </a:rPr>
              <a:t>졸업 후 진로</a:t>
            </a:r>
            <a:endParaRPr lang="en-US" sz="2400" b="1" i="0" u="none" strike="noStrike" dirty="0">
              <a:solidFill>
                <a:srgbClr val="3232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market Sans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5321300" y="3098800"/>
            <a:ext cx="406400" cy="40640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384800" y="3111500"/>
            <a:ext cx="279400" cy="368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2000" b="0" i="0" u="none" strike="noStrike">
                <a:solidFill>
                  <a:srgbClr val="FFFFFF"/>
                </a:solidFill>
                <a:latin typeface="Gmarket Sans Medium"/>
              </a:rPr>
              <a:t>2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9">
            <a:alphaModFix amt="7000"/>
          </a:blip>
          <a:stretch>
            <a:fillRect/>
          </a:stretch>
        </p:blipFill>
        <p:spPr>
          <a:xfrm>
            <a:off x="5312833" y="3124200"/>
            <a:ext cx="4445000" cy="2692400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5897033" y="3196167"/>
            <a:ext cx="46609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altLang="en-US" sz="2400" b="1" i="0" u="none" strike="noStrike" dirty="0">
                <a:solidFill>
                  <a:srgbClr val="3232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market Sans Bold"/>
              </a:rPr>
              <a:t>주요 과목</a:t>
            </a:r>
            <a:endParaRPr lang="en-US" sz="2400" b="1" i="0" u="none" strike="noStrike" dirty="0">
              <a:solidFill>
                <a:srgbClr val="3232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market Sans Bold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0" y="2147483647"/>
            <a:ext cx="2147483647" cy="2147483647"/>
            <a:chOff x="0" y="0"/>
            <a:chExt cx="0" cy="0"/>
          </a:xfrm>
        </p:grpSpPr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66700"/>
            <a:ext cx="10287000" cy="101600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9652000" y="482600"/>
            <a:ext cx="342900" cy="431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5449"/>
              </a:lnSpc>
            </a:pPr>
            <a:r>
              <a:rPr lang="en-US" sz="2400" b="0" i="0" u="none" strike="noStrike" spc="100">
                <a:solidFill>
                  <a:srgbClr val="001CA0"/>
                </a:solidFill>
                <a:latin typeface="Anek Bangla Expanded SemiBold"/>
              </a:rPr>
              <a:t>3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66700" y="685800"/>
            <a:ext cx="6616700" cy="711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altLang="en-US" sz="4000" b="1" i="0" u="none" strike="noStrike" dirty="0">
                <a:solidFill>
                  <a:srgbClr val="091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학과소개</a:t>
            </a:r>
            <a:endParaRPr lang="en-US" sz="4000" b="1" i="0" u="none" strike="noStrike" dirty="0">
              <a:solidFill>
                <a:srgbClr val="091C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2705100" y="2159000"/>
            <a:ext cx="5029200" cy="736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36900" y="2311400"/>
            <a:ext cx="41783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en-US" sz="3600" b="1" i="0" u="none" strike="noStrike" dirty="0">
                <a:solidFill>
                  <a:srgbClr val="3232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번역학전공</a:t>
            </a:r>
            <a:endParaRPr lang="en-US" sz="3600" b="1" i="0" u="none" strike="noStrike" dirty="0">
              <a:solidFill>
                <a:srgbClr val="3232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7000"/>
          </a:blip>
          <a:stretch>
            <a:fillRect/>
          </a:stretch>
        </p:blipFill>
        <p:spPr>
          <a:xfrm>
            <a:off x="965200" y="3098800"/>
            <a:ext cx="4178300" cy="26924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01514" y="3816198"/>
            <a:ext cx="4178299" cy="1473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285750" lvl="0" indent="-285750" algn="l">
              <a:lnSpc>
                <a:spcPct val="116199"/>
              </a:lnSpc>
              <a:buFontTx/>
              <a:buChar char="-"/>
            </a:pPr>
            <a:r>
              <a:rPr lang="ko-KR" altLang="en-US" sz="2000" b="1" i="0" u="none" strike="noStrike" dirty="0">
                <a:solidFill>
                  <a:srgbClr val="323232"/>
                </a:solidFill>
                <a:latin typeface="Gmarket Sans Medium"/>
              </a:rPr>
              <a:t>학문적 및 실용적 번역 기술 개발</a:t>
            </a:r>
            <a:endParaRPr lang="en-US" altLang="ko-KR" sz="2000" b="1" i="0" u="none" strike="noStrike" dirty="0">
              <a:solidFill>
                <a:srgbClr val="323232"/>
              </a:solidFill>
              <a:latin typeface="Gmarket Sans Medium"/>
            </a:endParaRPr>
          </a:p>
          <a:p>
            <a:pPr marL="285750" lvl="0" indent="-285750" algn="l">
              <a:lnSpc>
                <a:spcPct val="116199"/>
              </a:lnSpc>
              <a:buFontTx/>
              <a:buChar char="-"/>
            </a:pPr>
            <a:endParaRPr lang="en-US" altLang="ko-KR" sz="2000" b="1" i="0" u="none" strike="noStrike" dirty="0">
              <a:solidFill>
                <a:srgbClr val="323232"/>
              </a:solidFill>
              <a:latin typeface="Gmarket Sans Medium"/>
            </a:endParaRPr>
          </a:p>
          <a:p>
            <a:pPr marL="285750" lvl="0" indent="-285750" algn="l">
              <a:lnSpc>
                <a:spcPct val="116199"/>
              </a:lnSpc>
              <a:buFontTx/>
              <a:buChar char="-"/>
            </a:pPr>
            <a:r>
              <a:rPr lang="ko-KR" altLang="en-US" sz="2000" b="1" dirty="0">
                <a:solidFill>
                  <a:srgbClr val="323232"/>
                </a:solidFill>
                <a:latin typeface="Gmarket Sans Medium"/>
              </a:rPr>
              <a:t>문화적 및 시장 요구에 맞춘 현지화 전략 함양</a:t>
            </a:r>
            <a:endParaRPr lang="en-US" sz="2000" b="1" i="0" u="none" strike="noStrike" dirty="0">
              <a:solidFill>
                <a:srgbClr val="323232"/>
              </a:solidFill>
              <a:latin typeface="Gmarket Sans Medium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965200" y="3111500"/>
            <a:ext cx="469900" cy="4699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41400" y="3124200"/>
            <a:ext cx="3175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2300" b="0" i="0" u="none" strike="noStrike">
                <a:solidFill>
                  <a:srgbClr val="FFFFFF"/>
                </a:solidFill>
                <a:latin typeface="Gmarket Sans Medium"/>
              </a:rPr>
              <a:t>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66333" y="2864002"/>
            <a:ext cx="335280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altLang="en-US" sz="2800" b="1" i="0" u="none" strike="noStrike" dirty="0">
                <a:solidFill>
                  <a:srgbClr val="3232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market Sans Bold"/>
              </a:rPr>
              <a:t>학과 강점</a:t>
            </a:r>
            <a:endParaRPr lang="en-US" sz="2800" b="1" i="0" u="none" strike="noStrike" dirty="0">
              <a:solidFill>
                <a:srgbClr val="3232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market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452533" y="3462867"/>
            <a:ext cx="4474633" cy="1917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285750" lvl="0" indent="-285750" algn="l">
              <a:lnSpc>
                <a:spcPct val="116199"/>
              </a:lnSpc>
              <a:buFontTx/>
              <a:buChar char="-"/>
            </a:pPr>
            <a:r>
              <a:rPr lang="ko-KR" altLang="en-US" sz="2000" b="1" i="0" u="none" strike="noStrike" dirty="0" err="1">
                <a:solidFill>
                  <a:srgbClr val="323232"/>
                </a:solidFill>
                <a:latin typeface="Gmarket Sans Medium"/>
              </a:rPr>
              <a:t>트랜스크리에이션</a:t>
            </a:r>
            <a:r>
              <a:rPr lang="en-US" altLang="ko-KR" sz="2000" b="1" i="0" u="none" strike="noStrike" dirty="0">
                <a:solidFill>
                  <a:srgbClr val="323232"/>
                </a:solidFill>
                <a:latin typeface="Gmarket Sans Medium"/>
              </a:rPr>
              <a:t>, </a:t>
            </a:r>
            <a:r>
              <a:rPr lang="ko-KR" altLang="en-US" sz="2000" b="1" i="0" u="none" strike="noStrike" dirty="0">
                <a:solidFill>
                  <a:srgbClr val="323232"/>
                </a:solidFill>
                <a:latin typeface="Gmarket Sans Medium"/>
              </a:rPr>
              <a:t>번역 품질 평가</a:t>
            </a:r>
            <a:endParaRPr lang="en-US" altLang="ko-KR" sz="2000" b="1" i="0" u="none" strike="noStrike" dirty="0">
              <a:solidFill>
                <a:srgbClr val="323232"/>
              </a:solidFill>
              <a:latin typeface="Gmarket Sans Medium"/>
            </a:endParaRPr>
          </a:p>
          <a:p>
            <a:pPr marL="285750" lvl="0" indent="-285750" algn="l">
              <a:lnSpc>
                <a:spcPct val="116199"/>
              </a:lnSpc>
              <a:buFontTx/>
              <a:buChar char="-"/>
            </a:pPr>
            <a:r>
              <a:rPr lang="ko-KR" altLang="en-US" sz="2000" b="1" dirty="0">
                <a:solidFill>
                  <a:srgbClr val="323232"/>
                </a:solidFill>
                <a:latin typeface="Gmarket Sans Medium"/>
              </a:rPr>
              <a:t>번역 세미나</a:t>
            </a:r>
            <a:r>
              <a:rPr lang="en-US" altLang="ko-KR" sz="2000" b="1" dirty="0">
                <a:solidFill>
                  <a:srgbClr val="323232"/>
                </a:solidFill>
                <a:latin typeface="Gmarket Sans Medium"/>
              </a:rPr>
              <a:t>, </a:t>
            </a:r>
            <a:r>
              <a:rPr lang="ko-KR" altLang="en-US" sz="2000" b="1" dirty="0">
                <a:solidFill>
                  <a:srgbClr val="323232"/>
                </a:solidFill>
                <a:latin typeface="Gmarket Sans Medium"/>
              </a:rPr>
              <a:t>전문 번역 실습</a:t>
            </a:r>
            <a:endParaRPr lang="en-US" altLang="ko-KR" sz="2000" b="1" dirty="0">
              <a:solidFill>
                <a:srgbClr val="323232"/>
              </a:solidFill>
              <a:latin typeface="Gmarket Sans Medium"/>
            </a:endParaRPr>
          </a:p>
          <a:p>
            <a:pPr marL="285750" lvl="0" indent="-285750" algn="l">
              <a:lnSpc>
                <a:spcPct val="116199"/>
              </a:lnSpc>
              <a:buFontTx/>
              <a:buChar char="-"/>
            </a:pPr>
            <a:r>
              <a:rPr lang="ko-KR" altLang="en-US" sz="2000" b="1" i="0" u="none" strike="noStrike" dirty="0">
                <a:solidFill>
                  <a:srgbClr val="323232"/>
                </a:solidFill>
                <a:latin typeface="Gmarket Sans Medium"/>
              </a:rPr>
              <a:t>현지화 산업 이해</a:t>
            </a:r>
            <a:r>
              <a:rPr lang="en-US" altLang="ko-KR" sz="2000" b="1" i="0" u="none" strike="noStrike" dirty="0">
                <a:solidFill>
                  <a:srgbClr val="323232"/>
                </a:solidFill>
                <a:latin typeface="Gmarket Sans Medium"/>
              </a:rPr>
              <a:t>, </a:t>
            </a:r>
            <a:r>
              <a:rPr lang="ko-KR" altLang="en-US" sz="2000" b="1" i="0" u="none" strike="noStrike" dirty="0">
                <a:solidFill>
                  <a:srgbClr val="323232"/>
                </a:solidFill>
                <a:latin typeface="Gmarket Sans Medium"/>
              </a:rPr>
              <a:t>문학 번역</a:t>
            </a:r>
            <a:endParaRPr lang="en-US" altLang="ko-KR" sz="2000" b="1" i="0" u="none" strike="noStrike" dirty="0">
              <a:solidFill>
                <a:srgbClr val="323232"/>
              </a:solidFill>
              <a:latin typeface="Gmarket Sans Medium"/>
            </a:endParaRPr>
          </a:p>
          <a:p>
            <a:pPr marL="285750" lvl="0" indent="-285750" algn="l">
              <a:lnSpc>
                <a:spcPct val="116199"/>
              </a:lnSpc>
              <a:buFontTx/>
              <a:buChar char="-"/>
            </a:pPr>
            <a:r>
              <a:rPr lang="ko-KR" altLang="en-US" sz="2000" b="1" dirty="0">
                <a:solidFill>
                  <a:srgbClr val="323232"/>
                </a:solidFill>
                <a:latin typeface="Gmarket Sans Medium"/>
              </a:rPr>
              <a:t>번역 이론과 실습</a:t>
            </a:r>
            <a:endParaRPr lang="en-US" sz="2000" b="1" i="0" u="none" strike="noStrike" dirty="0">
              <a:solidFill>
                <a:srgbClr val="323232"/>
              </a:solidFill>
              <a:latin typeface="Gmarket Sans Medium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alphaModFix amt="7000"/>
          </a:blip>
          <a:stretch>
            <a:fillRect/>
          </a:stretch>
        </p:blipFill>
        <p:spPr>
          <a:xfrm>
            <a:off x="3111500" y="5979583"/>
            <a:ext cx="4203700" cy="271780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15" name="TextBox 15"/>
          <p:cNvSpPr txBox="1"/>
          <p:nvPr/>
        </p:nvSpPr>
        <p:spPr>
          <a:xfrm>
            <a:off x="3190663" y="6703455"/>
            <a:ext cx="4604808" cy="1282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285750" lvl="0" indent="-285750" algn="l">
              <a:lnSpc>
                <a:spcPct val="116199"/>
              </a:lnSpc>
              <a:buFontTx/>
              <a:buChar char="-"/>
            </a:pPr>
            <a:r>
              <a:rPr lang="ko-KR" altLang="en-US" sz="2000" b="1" i="0" u="none" strike="noStrike" dirty="0">
                <a:solidFill>
                  <a:srgbClr val="323232"/>
                </a:solidFill>
                <a:latin typeface="Gmarket Sans Medium"/>
              </a:rPr>
              <a:t>번역가</a:t>
            </a:r>
            <a:r>
              <a:rPr lang="en-US" altLang="ko-KR" sz="2000" b="1" i="0" u="none" strike="noStrike" dirty="0">
                <a:solidFill>
                  <a:srgbClr val="323232"/>
                </a:solidFill>
                <a:latin typeface="Gmarket Sans Medium"/>
              </a:rPr>
              <a:t>, </a:t>
            </a:r>
            <a:r>
              <a:rPr lang="ko-KR" altLang="en-US" sz="2000" b="1" i="0" u="none" strike="noStrike" dirty="0">
                <a:solidFill>
                  <a:srgbClr val="323232"/>
                </a:solidFill>
                <a:latin typeface="Gmarket Sans Medium"/>
              </a:rPr>
              <a:t>번역 품질 관리자</a:t>
            </a:r>
            <a:endParaRPr lang="en-US" altLang="ko-KR" sz="2000" b="1" i="0" u="none" strike="noStrike" dirty="0">
              <a:solidFill>
                <a:srgbClr val="323232"/>
              </a:solidFill>
              <a:latin typeface="Gmarket Sans Medium"/>
            </a:endParaRPr>
          </a:p>
          <a:p>
            <a:pPr marL="285750" lvl="0" indent="-285750" algn="l">
              <a:lnSpc>
                <a:spcPct val="116199"/>
              </a:lnSpc>
              <a:buFontTx/>
              <a:buChar char="-"/>
            </a:pPr>
            <a:r>
              <a:rPr lang="ko-KR" altLang="en-US" sz="2000" b="1" dirty="0">
                <a:solidFill>
                  <a:srgbClr val="323232"/>
                </a:solidFill>
                <a:latin typeface="Gmarket Sans Medium"/>
              </a:rPr>
              <a:t>포스트 에디터</a:t>
            </a:r>
            <a:r>
              <a:rPr lang="en-US" altLang="ko-KR" sz="2000" b="1" dirty="0">
                <a:solidFill>
                  <a:srgbClr val="323232"/>
                </a:solidFill>
                <a:latin typeface="Gmarket Sans Medium"/>
              </a:rPr>
              <a:t>, </a:t>
            </a:r>
            <a:r>
              <a:rPr lang="ko-KR" altLang="en-US" sz="2000" b="1" dirty="0">
                <a:solidFill>
                  <a:srgbClr val="323232"/>
                </a:solidFill>
                <a:latin typeface="Gmarket Sans Medium"/>
              </a:rPr>
              <a:t>교정자</a:t>
            </a:r>
            <a:r>
              <a:rPr lang="en-US" altLang="ko-KR" sz="2000" b="1" dirty="0">
                <a:solidFill>
                  <a:srgbClr val="323232"/>
                </a:solidFill>
                <a:latin typeface="Gmarket Sans Medium"/>
              </a:rPr>
              <a:t>, </a:t>
            </a:r>
            <a:r>
              <a:rPr lang="ko-KR" altLang="en-US" sz="2000" b="1" dirty="0" err="1">
                <a:solidFill>
                  <a:srgbClr val="323232"/>
                </a:solidFill>
                <a:latin typeface="Gmarket Sans Medium"/>
              </a:rPr>
              <a:t>리뷰어</a:t>
            </a:r>
            <a:r>
              <a:rPr lang="ko-KR" altLang="en-US" sz="2000" b="1" dirty="0">
                <a:solidFill>
                  <a:srgbClr val="323232"/>
                </a:solidFill>
                <a:latin typeface="Gmarket Sans Medium"/>
              </a:rPr>
              <a:t> 등</a:t>
            </a:r>
            <a:endParaRPr lang="en-US" sz="2000" b="1" i="0" u="none" strike="noStrike" dirty="0">
              <a:solidFill>
                <a:srgbClr val="323232"/>
              </a:solidFill>
              <a:latin typeface="Gmarket Sans Medium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3124200" y="5994400"/>
            <a:ext cx="508000" cy="5080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200400" y="6007100"/>
            <a:ext cx="3429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2500" b="0" i="0" u="none" strike="noStrike">
                <a:solidFill>
                  <a:srgbClr val="FFFFFF"/>
                </a:solidFill>
                <a:latin typeface="Gmarket Sans Medium"/>
              </a:rPr>
              <a:t>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727450" y="6116745"/>
            <a:ext cx="36322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altLang="en-US" sz="2800" b="1" i="0" u="none" strike="noStrike" dirty="0">
                <a:solidFill>
                  <a:srgbClr val="3232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market Sans Bold"/>
              </a:rPr>
              <a:t>졸업 후 진로</a:t>
            </a:r>
            <a:endParaRPr lang="en-US" sz="2800" b="1" i="0" u="none" strike="noStrike" dirty="0">
              <a:solidFill>
                <a:srgbClr val="3232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market Sans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5321300" y="3098800"/>
            <a:ext cx="406400" cy="40640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384800" y="3111500"/>
            <a:ext cx="279400" cy="368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2000" b="0" i="0" u="none" strike="noStrike">
                <a:solidFill>
                  <a:srgbClr val="FFFFFF"/>
                </a:solidFill>
                <a:latin typeface="Gmarket Sans Medium"/>
              </a:rPr>
              <a:t>2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8">
            <a:alphaModFix amt="7000"/>
          </a:blip>
          <a:stretch>
            <a:fillRect/>
          </a:stretch>
        </p:blipFill>
        <p:spPr>
          <a:xfrm>
            <a:off x="5313680" y="3102519"/>
            <a:ext cx="4445000" cy="2692400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5875866" y="3196651"/>
            <a:ext cx="46609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altLang="en-US" sz="2800" b="1" i="0" u="none" strike="noStrike" dirty="0">
                <a:solidFill>
                  <a:srgbClr val="3232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market Sans Bold"/>
              </a:rPr>
              <a:t>주요 과목</a:t>
            </a:r>
            <a:endParaRPr lang="en-US" sz="2800" b="1" i="0" u="none" strike="noStrike" dirty="0">
              <a:solidFill>
                <a:srgbClr val="3232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market Sans Bold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0" y="2147483647"/>
            <a:ext cx="2147483647" cy="2147483647"/>
            <a:chOff x="0" y="0"/>
            <a:chExt cx="0" cy="0"/>
          </a:xfrm>
        </p:grpSpPr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66700"/>
            <a:ext cx="10287000" cy="101600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9652000" y="482600"/>
            <a:ext cx="342900" cy="431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5449"/>
              </a:lnSpc>
            </a:pPr>
            <a:r>
              <a:rPr lang="en-US" sz="2400" b="0" i="0" u="none" strike="noStrike" spc="100">
                <a:solidFill>
                  <a:srgbClr val="001CA0"/>
                </a:solidFill>
                <a:latin typeface="Anek Bangla Expanded SemiBold"/>
              </a:rPr>
              <a:t>4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66700" y="685800"/>
            <a:ext cx="6616700" cy="711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altLang="en-US" sz="4000" b="1" i="0" u="none" strike="noStrike" dirty="0">
                <a:solidFill>
                  <a:srgbClr val="091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학과소개</a:t>
            </a:r>
            <a:endParaRPr lang="en-US" sz="4000" b="1" i="0" u="none" strike="noStrike" dirty="0">
              <a:solidFill>
                <a:srgbClr val="091C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4" name="TextBox 4"/>
          <p:cNvSpPr txBox="1"/>
          <p:nvPr/>
        </p:nvSpPr>
        <p:spPr>
          <a:xfrm>
            <a:off x="5702300" y="1651000"/>
            <a:ext cx="41783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en-US" sz="2500" b="1" i="0" u="none" strike="noStrike" dirty="0">
                <a:solidFill>
                  <a:srgbClr val="323232"/>
                </a:solidFill>
                <a:latin typeface="Gmarket Sans Medium"/>
              </a:rPr>
              <a:t>영어학전공</a:t>
            </a:r>
            <a:endParaRPr lang="en-US" sz="2500" b="1" i="0" u="none" strike="noStrike" dirty="0">
              <a:solidFill>
                <a:srgbClr val="323232"/>
              </a:solidFill>
              <a:latin typeface="Gmarket Sans Medium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0" y="2147483647"/>
            <a:ext cx="2147483647" cy="2147483647"/>
            <a:chOff x="0" y="0"/>
            <a:chExt cx="0" cy="0"/>
          </a:xfrm>
        </p:grpSpPr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700"/>
            <a:ext cx="10287000" cy="1016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652000" y="482600"/>
            <a:ext cx="342900" cy="431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5449"/>
              </a:lnSpc>
            </a:pPr>
            <a:r>
              <a:rPr lang="en-US" sz="2400" b="1" i="0" u="none" strike="noStrike" spc="100">
                <a:solidFill>
                  <a:srgbClr val="001CA0"/>
                </a:solidFill>
                <a:latin typeface="Anek Bangla Expanded SemiBold"/>
              </a:rPr>
              <a:t>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6700" y="685800"/>
            <a:ext cx="6616700" cy="711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altLang="en-US" sz="4000" b="1" i="0" u="none" strike="noStrike" dirty="0">
                <a:solidFill>
                  <a:srgbClr val="091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교수진 소개</a:t>
            </a:r>
            <a:endParaRPr lang="en-US" sz="4000" b="1" i="0" u="none" strike="noStrike" dirty="0">
              <a:solidFill>
                <a:srgbClr val="091C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654300"/>
            <a:ext cx="1346200" cy="1524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4508500"/>
            <a:ext cx="1346200" cy="1524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6362700"/>
            <a:ext cx="1346200" cy="15494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" y="8229600"/>
            <a:ext cx="1346200" cy="15494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247900" y="2667000"/>
            <a:ext cx="6565900" cy="1054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altLang="en-US" sz="2000" b="1" i="0" u="none" strike="noStrike" dirty="0">
                <a:solidFill>
                  <a:srgbClr val="000000"/>
                </a:solidFill>
                <a:latin typeface="Gmarket Sans Medium"/>
              </a:rPr>
              <a:t>이숙희 </a:t>
            </a:r>
            <a:r>
              <a:rPr lang="en-US" altLang="ko-KR" sz="2000" b="1" i="0" u="none" strike="noStrike" dirty="0">
                <a:solidFill>
                  <a:srgbClr val="000000"/>
                </a:solidFill>
                <a:latin typeface="Gmarket Sans Medium"/>
              </a:rPr>
              <a:t>(</a:t>
            </a:r>
            <a:r>
              <a:rPr lang="ko-KR" altLang="en-US" sz="2000" b="1" i="0" u="none" strike="noStrike" dirty="0">
                <a:solidFill>
                  <a:srgbClr val="000000"/>
                </a:solidFill>
                <a:latin typeface="Gmarket Sans Medium"/>
              </a:rPr>
              <a:t>교수</a:t>
            </a:r>
            <a:r>
              <a:rPr lang="en-US" altLang="ko-KR" sz="2000" b="1" i="0" u="none" strike="noStrike" dirty="0">
                <a:solidFill>
                  <a:srgbClr val="000000"/>
                </a:solidFill>
                <a:latin typeface="Gmarket Sans Medium"/>
              </a:rPr>
              <a:t>)</a:t>
            </a:r>
            <a:endParaRPr lang="en-US" sz="2000" b="1" i="0" u="none" strike="noStrike" dirty="0">
              <a:solidFill>
                <a:srgbClr val="000000"/>
              </a:solidFill>
              <a:latin typeface="Gmarket Sans Medium"/>
            </a:endParaRPr>
          </a:p>
          <a:p>
            <a:pPr lvl="0" algn="l">
              <a:lnSpc>
                <a:spcPct val="99600"/>
              </a:lnSpc>
            </a:pPr>
            <a:endParaRPr lang="en-US" altLang="ko-KR" b="1" i="0" u="none" strike="noStrike" dirty="0">
              <a:solidFill>
                <a:srgbClr val="000000"/>
              </a:solidFill>
              <a:latin typeface="Gmarket Sans Medium"/>
            </a:endParaRPr>
          </a:p>
          <a:p>
            <a:pPr lvl="0" algn="l">
              <a:lnSpc>
                <a:spcPct val="99600"/>
              </a:lnSpc>
            </a:pPr>
            <a:r>
              <a:rPr lang="ko-KR" altLang="en-US" b="1" i="0" u="none" strike="noStrike" dirty="0">
                <a:solidFill>
                  <a:srgbClr val="000000"/>
                </a:solidFill>
                <a:latin typeface="Gmarket Sans Medium"/>
              </a:rPr>
              <a:t>분야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Gmarket Sans Medium"/>
              </a:rPr>
              <a:t>: 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Gmarket Sans Medium"/>
              </a:rPr>
              <a:t>통사론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Gmarket Sans Medium"/>
              </a:rPr>
              <a:t>, </a:t>
            </a:r>
            <a:r>
              <a:rPr lang="ko-KR" altLang="en-US" b="1" i="0" u="none" strike="noStrike" dirty="0" err="1">
                <a:solidFill>
                  <a:srgbClr val="000000"/>
                </a:solidFill>
                <a:latin typeface="Gmarket Sans Medium"/>
              </a:rPr>
              <a:t>영어학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Gmarket Sans Medium"/>
              </a:rPr>
              <a:t>, 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Gmarket Sans Medium"/>
              </a:rPr>
              <a:t>언어학</a:t>
            </a:r>
            <a:endParaRPr lang="en-US" b="1" i="0" u="none" strike="noStrike" dirty="0">
              <a:solidFill>
                <a:srgbClr val="000000"/>
              </a:solidFill>
              <a:latin typeface="Gmarket Sans Medium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247900" y="4521200"/>
            <a:ext cx="6565900" cy="1054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ct val="99600"/>
              </a:lnSpc>
            </a:pPr>
            <a:r>
              <a:rPr lang="ko-KR" altLang="en-US" sz="2000" b="1" i="0" u="none" strike="noStrike" dirty="0">
                <a:solidFill>
                  <a:srgbClr val="000000"/>
                </a:solidFill>
                <a:latin typeface="Gmarket Sans Medium"/>
              </a:rPr>
              <a:t>이세창 </a:t>
            </a:r>
            <a:r>
              <a:rPr lang="en-US" altLang="ko-KR" sz="2000" b="1" dirty="0">
                <a:solidFill>
                  <a:srgbClr val="000000"/>
                </a:solidFill>
                <a:latin typeface="Gmarket Sans Medium"/>
              </a:rPr>
              <a:t>(</a:t>
            </a:r>
            <a:r>
              <a:rPr lang="ko-KR" altLang="en-US" sz="2000" b="1" dirty="0">
                <a:solidFill>
                  <a:srgbClr val="000000"/>
                </a:solidFill>
                <a:latin typeface="Gmarket Sans Medium"/>
              </a:rPr>
              <a:t>교수</a:t>
            </a:r>
            <a:r>
              <a:rPr lang="en-US" altLang="ko-KR" sz="2000" b="1" dirty="0">
                <a:solidFill>
                  <a:srgbClr val="000000"/>
                </a:solidFill>
                <a:latin typeface="Gmarket Sans Medium"/>
              </a:rPr>
              <a:t>)</a:t>
            </a:r>
          </a:p>
          <a:p>
            <a:pPr lvl="0" algn="l">
              <a:lnSpc>
                <a:spcPct val="99600"/>
              </a:lnSpc>
            </a:pPr>
            <a:endParaRPr lang="en-US" altLang="ko-KR" sz="2000" b="1" i="0" u="none" strike="noStrike" dirty="0">
              <a:solidFill>
                <a:srgbClr val="000000"/>
              </a:solidFill>
              <a:latin typeface="Gmarket Sans Medium"/>
            </a:endParaRPr>
          </a:p>
          <a:p>
            <a:pPr lvl="0" algn="l">
              <a:lnSpc>
                <a:spcPct val="99600"/>
              </a:lnSpc>
            </a:pPr>
            <a:r>
              <a:rPr lang="ko-KR" altLang="en-US" b="1" i="0" u="none" strike="noStrike" dirty="0">
                <a:solidFill>
                  <a:srgbClr val="000000"/>
                </a:solidFill>
                <a:latin typeface="Gmarket Sans Medium"/>
              </a:rPr>
              <a:t>분야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Gmarket Sans Medium"/>
              </a:rPr>
              <a:t>: 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Gmarket Sans Medium"/>
              </a:rPr>
              <a:t>음운론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Gmarket Sans Medium"/>
              </a:rPr>
              <a:t>, </a:t>
            </a:r>
            <a:r>
              <a:rPr lang="ko-KR" altLang="en-US" b="1" i="0" u="none" strike="noStrike" dirty="0" err="1">
                <a:solidFill>
                  <a:srgbClr val="000000"/>
                </a:solidFill>
                <a:latin typeface="Gmarket Sans Medium"/>
              </a:rPr>
              <a:t>영어학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Gmarket Sans Medium"/>
              </a:rPr>
              <a:t>, 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Gmarket Sans Medium"/>
              </a:rPr>
              <a:t>언어학</a:t>
            </a:r>
            <a:endParaRPr lang="en-US" b="1" i="0" u="none" strike="noStrike" dirty="0">
              <a:solidFill>
                <a:srgbClr val="000000"/>
              </a:solidFill>
              <a:latin typeface="Gmarket Sans Medium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247900" y="6375400"/>
            <a:ext cx="7315200" cy="1054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ct val="99600"/>
              </a:lnSpc>
            </a:pPr>
            <a:r>
              <a:rPr lang="ko-KR" altLang="en-US" sz="2000" b="1" i="0" u="none" strike="noStrike" dirty="0" err="1">
                <a:solidFill>
                  <a:srgbClr val="000000"/>
                </a:solidFill>
                <a:latin typeface="Gmarket Sans Medium"/>
              </a:rPr>
              <a:t>강애진</a:t>
            </a:r>
            <a:r>
              <a:rPr lang="ko-KR" altLang="en-US" sz="2000" b="1" i="0" u="none" strike="noStrike" dirty="0">
                <a:solidFill>
                  <a:srgbClr val="000000"/>
                </a:solidFill>
                <a:latin typeface="Gmarket Sans Medium"/>
              </a:rPr>
              <a:t> </a:t>
            </a:r>
            <a:r>
              <a:rPr lang="en-US" altLang="ko-KR" sz="2000" b="1" dirty="0">
                <a:solidFill>
                  <a:srgbClr val="000000"/>
                </a:solidFill>
                <a:latin typeface="Gmarket Sans Medium"/>
              </a:rPr>
              <a:t>(</a:t>
            </a:r>
            <a:r>
              <a:rPr lang="ko-KR" altLang="en-US" sz="2000" b="1" dirty="0">
                <a:solidFill>
                  <a:srgbClr val="000000"/>
                </a:solidFill>
                <a:latin typeface="Gmarket Sans Medium"/>
              </a:rPr>
              <a:t>교수</a:t>
            </a:r>
            <a:r>
              <a:rPr lang="en-US" altLang="ko-KR" sz="2000" b="1" dirty="0">
                <a:solidFill>
                  <a:srgbClr val="000000"/>
                </a:solidFill>
                <a:latin typeface="Gmarket Sans Medium"/>
              </a:rPr>
              <a:t>)</a:t>
            </a:r>
          </a:p>
          <a:p>
            <a:pPr lvl="0" algn="l">
              <a:lnSpc>
                <a:spcPct val="99600"/>
              </a:lnSpc>
            </a:pPr>
            <a:endParaRPr lang="en-US" altLang="ko-KR" sz="2000" b="1" i="0" u="none" strike="noStrike" dirty="0">
              <a:solidFill>
                <a:srgbClr val="000000"/>
              </a:solidFill>
              <a:latin typeface="Gmarket Sans Medium"/>
            </a:endParaRPr>
          </a:p>
          <a:p>
            <a:pPr lvl="0" algn="l">
              <a:lnSpc>
                <a:spcPct val="99600"/>
              </a:lnSpc>
            </a:pPr>
            <a:r>
              <a:rPr lang="ko-KR" altLang="en-US" b="1" i="0" u="none" strike="noStrike" dirty="0">
                <a:solidFill>
                  <a:srgbClr val="000000"/>
                </a:solidFill>
                <a:latin typeface="Gmarket Sans Medium"/>
              </a:rPr>
              <a:t>분야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Gmarket Sans Medium"/>
              </a:rPr>
              <a:t>: 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Gmarket Sans Medium"/>
              </a:rPr>
              <a:t>영어교육학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Gmarket Sans Medium"/>
              </a:rPr>
              <a:t>/TE</a:t>
            </a:r>
            <a:r>
              <a:rPr lang="en-US" altLang="ko-KR" b="1" dirty="0">
                <a:solidFill>
                  <a:srgbClr val="000000"/>
                </a:solidFill>
                <a:latin typeface="Gmarket Sans Medium"/>
              </a:rPr>
              <a:t>SOL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Gmarket Sans Medium"/>
              </a:rPr>
              <a:t> </a:t>
            </a:r>
            <a:endParaRPr lang="en-US" b="1" i="0" u="none" strike="noStrike" dirty="0">
              <a:solidFill>
                <a:srgbClr val="000000"/>
              </a:solidFill>
              <a:latin typeface="Gmarket Sans Medium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298700" y="8242300"/>
            <a:ext cx="6565900" cy="1054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ct val="99600"/>
              </a:lnSpc>
            </a:pPr>
            <a:r>
              <a:rPr lang="ko-KR" altLang="en-US" sz="2000" b="1" i="0" u="none" strike="noStrike" dirty="0">
                <a:solidFill>
                  <a:srgbClr val="000000"/>
                </a:solidFill>
                <a:latin typeface="Gmarket Sans Medium"/>
              </a:rPr>
              <a:t>김명희 </a:t>
            </a:r>
            <a:r>
              <a:rPr lang="en-US" altLang="ko-KR" sz="2000" b="1" dirty="0">
                <a:solidFill>
                  <a:srgbClr val="000000"/>
                </a:solidFill>
                <a:latin typeface="Gmarket Sans Medium"/>
              </a:rPr>
              <a:t>(</a:t>
            </a:r>
            <a:r>
              <a:rPr lang="ko-KR" altLang="en-US" sz="2000" b="1" dirty="0">
                <a:solidFill>
                  <a:srgbClr val="000000"/>
                </a:solidFill>
                <a:latin typeface="Gmarket Sans Medium"/>
              </a:rPr>
              <a:t>교수</a:t>
            </a:r>
            <a:r>
              <a:rPr lang="en-US" altLang="ko-KR" sz="2000" b="1" dirty="0">
                <a:solidFill>
                  <a:srgbClr val="000000"/>
                </a:solidFill>
                <a:latin typeface="Gmarket Sans Medium"/>
              </a:rPr>
              <a:t>)</a:t>
            </a:r>
          </a:p>
          <a:p>
            <a:pPr lvl="0" algn="l">
              <a:lnSpc>
                <a:spcPct val="99600"/>
              </a:lnSpc>
            </a:pPr>
            <a:endParaRPr lang="en-US" sz="2000" b="1" i="0" u="none" strike="noStrike" dirty="0">
              <a:solidFill>
                <a:srgbClr val="000000"/>
              </a:solidFill>
              <a:latin typeface="Gmarket Sans Medium"/>
            </a:endParaRPr>
          </a:p>
          <a:p>
            <a:pPr lvl="0" algn="l">
              <a:lnSpc>
                <a:spcPct val="99600"/>
              </a:lnSpc>
            </a:pPr>
            <a:r>
              <a:rPr lang="ko-KR" altLang="en-US" b="1" i="0" u="none" strike="noStrike" dirty="0">
                <a:solidFill>
                  <a:srgbClr val="000000"/>
                </a:solidFill>
                <a:latin typeface="Gmarket Sans Medium"/>
              </a:rPr>
              <a:t>분야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Gmarket Sans Medium"/>
              </a:rPr>
              <a:t>: 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Gmarket Sans Medium"/>
              </a:rPr>
              <a:t>영어교육학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Gmarket Sans Medium"/>
              </a:rPr>
              <a:t>/TESOL </a:t>
            </a:r>
            <a:endParaRPr lang="en-US" b="1" i="0" u="none" strike="noStrike" dirty="0">
              <a:solidFill>
                <a:srgbClr val="000000"/>
              </a:solidFill>
              <a:latin typeface="Gmarket Sans Medium"/>
            </a:endParaRPr>
          </a:p>
        </p:txBody>
      </p:sp>
      <p:pic>
        <p:nvPicPr>
          <p:cNvPr id="19" name="Picture 20">
            <a:extLst>
              <a:ext uri="{FF2B5EF4-FFF2-40B4-BE49-F238E27FC236}">
                <a16:creationId xmlns:a16="http://schemas.microsoft.com/office/drawing/2014/main" id="{83496FF9-A010-4FB9-BC17-338CB3BE815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7000"/>
          </a:blip>
          <a:stretch>
            <a:fillRect/>
          </a:stretch>
        </p:blipFill>
        <p:spPr>
          <a:xfrm>
            <a:off x="5276850" y="1473200"/>
            <a:ext cx="5029200" cy="736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147483647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700"/>
            <a:ext cx="10287000" cy="101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652000" y="482600"/>
            <a:ext cx="342900" cy="431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5449"/>
              </a:lnSpc>
            </a:pPr>
            <a:r>
              <a:rPr lang="en-US" sz="2400" b="1" i="0" u="none" strike="noStrike" spc="100">
                <a:solidFill>
                  <a:srgbClr val="001CA0"/>
                </a:solidFill>
                <a:latin typeface="Anek Bangla Expanded SemiBold"/>
              </a:rPr>
              <a:t>7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6700" y="685800"/>
            <a:ext cx="6616700" cy="711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altLang="en-US" sz="4000" b="1" i="0" u="none" strike="noStrike" dirty="0">
                <a:solidFill>
                  <a:srgbClr val="091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교수진 소개</a:t>
            </a:r>
            <a:endParaRPr lang="en-US" sz="4000" b="1" i="0" u="none" strike="noStrike" dirty="0">
              <a:solidFill>
                <a:srgbClr val="091C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879600" y="8940800"/>
            <a:ext cx="7315200" cy="787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altLang="en-US" sz="2000" b="1" i="0" u="none" strike="noStrike" dirty="0" err="1">
                <a:solidFill>
                  <a:srgbClr val="000000"/>
                </a:solidFill>
                <a:latin typeface="Gmarket Sans Medium"/>
              </a:rPr>
              <a:t>방인식</a:t>
            </a:r>
            <a:r>
              <a:rPr lang="ko-KR" altLang="en-US" sz="2000" b="1" i="0" u="none" strike="noStrike" dirty="0">
                <a:solidFill>
                  <a:srgbClr val="000000"/>
                </a:solidFill>
                <a:latin typeface="Gmarket Sans Medium"/>
              </a:rPr>
              <a:t> </a:t>
            </a:r>
            <a:r>
              <a:rPr lang="en-US" altLang="ko-KR" sz="2000" b="1" i="0" u="none" strike="noStrike" dirty="0">
                <a:solidFill>
                  <a:srgbClr val="000000"/>
                </a:solidFill>
                <a:latin typeface="Gmarket Sans Medium"/>
              </a:rPr>
              <a:t>(</a:t>
            </a:r>
            <a:r>
              <a:rPr lang="ko-KR" altLang="en-US" sz="2000" b="1" i="0" u="none" strike="noStrike" dirty="0">
                <a:solidFill>
                  <a:srgbClr val="000000"/>
                </a:solidFill>
                <a:latin typeface="Gmarket Sans Medium"/>
              </a:rPr>
              <a:t>부교수</a:t>
            </a:r>
            <a:r>
              <a:rPr lang="en-US" altLang="ko-KR" sz="2000" b="1" i="0" u="none" strike="noStrike" dirty="0">
                <a:solidFill>
                  <a:srgbClr val="000000"/>
                </a:solidFill>
                <a:latin typeface="Gmarket Sans Medium"/>
              </a:rPr>
              <a:t>)</a:t>
            </a:r>
          </a:p>
          <a:p>
            <a:pPr lvl="0" algn="l">
              <a:lnSpc>
                <a:spcPct val="99600"/>
              </a:lnSpc>
            </a:pPr>
            <a:endParaRPr lang="en-US" altLang="ko-KR" sz="2000" b="1" i="0" u="none" strike="noStrike" dirty="0">
              <a:solidFill>
                <a:srgbClr val="000000"/>
              </a:solidFill>
              <a:latin typeface="Gmarket Sans Medium"/>
            </a:endParaRPr>
          </a:p>
          <a:p>
            <a:pPr lvl="0">
              <a:lnSpc>
                <a:spcPct val="99600"/>
              </a:lnSpc>
            </a:pPr>
            <a:r>
              <a:rPr lang="ko-KR" altLang="en-US" b="1" dirty="0">
                <a:solidFill>
                  <a:srgbClr val="000000"/>
                </a:solidFill>
                <a:latin typeface="Gmarket Sans Medium"/>
              </a:rPr>
              <a:t>분야</a:t>
            </a:r>
            <a:r>
              <a:rPr lang="en-US" altLang="ko-KR" b="1" dirty="0">
                <a:solidFill>
                  <a:srgbClr val="000000"/>
                </a:solidFill>
                <a:latin typeface="Gmarket Sans Medium"/>
              </a:rPr>
              <a:t>: </a:t>
            </a:r>
            <a:r>
              <a:rPr lang="ko-KR" altLang="en-US" b="1" dirty="0">
                <a:solidFill>
                  <a:srgbClr val="000000"/>
                </a:solidFill>
                <a:latin typeface="Gmarket Sans Medium"/>
              </a:rPr>
              <a:t>자서전</a:t>
            </a:r>
            <a:r>
              <a:rPr lang="en-US" altLang="ko-KR" b="1" dirty="0">
                <a:solidFill>
                  <a:srgbClr val="000000"/>
                </a:solidFill>
                <a:latin typeface="Gmarket Sans Medium"/>
              </a:rPr>
              <a:t>, </a:t>
            </a:r>
            <a:r>
              <a:rPr lang="ko-KR" altLang="en-US" b="1" dirty="0">
                <a:solidFill>
                  <a:srgbClr val="000000"/>
                </a:solidFill>
                <a:latin typeface="Gmarket Sans Medium"/>
              </a:rPr>
              <a:t>만화연구</a:t>
            </a:r>
            <a:r>
              <a:rPr lang="en-US" altLang="ko-KR" b="1" dirty="0">
                <a:solidFill>
                  <a:srgbClr val="000000"/>
                </a:solidFill>
                <a:latin typeface="Gmarket Sans Medium"/>
              </a:rPr>
              <a:t>, </a:t>
            </a:r>
            <a:r>
              <a:rPr lang="ko-KR" altLang="en-US" b="1" dirty="0">
                <a:solidFill>
                  <a:srgbClr val="000000"/>
                </a:solidFill>
                <a:latin typeface="Gmarket Sans Medium"/>
              </a:rPr>
              <a:t>뉴미디어 서사</a:t>
            </a:r>
            <a:endParaRPr lang="en-US" altLang="ko-KR" b="1" dirty="0">
              <a:solidFill>
                <a:srgbClr val="000000"/>
              </a:solidFill>
              <a:latin typeface="Gmarket Sans Medium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879600" y="3327400"/>
            <a:ext cx="6565900" cy="1054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ct val="99600"/>
              </a:lnSpc>
            </a:pPr>
            <a:r>
              <a:rPr lang="ko-KR" altLang="en-US" sz="2000" b="1" i="0" u="none" strike="noStrike" dirty="0" err="1">
                <a:solidFill>
                  <a:srgbClr val="000000"/>
                </a:solidFill>
                <a:latin typeface="Gmarket Sans Medium"/>
              </a:rPr>
              <a:t>유경훈</a:t>
            </a:r>
            <a:r>
              <a:rPr lang="ko-KR" altLang="en-US" sz="2000" b="1" i="0" u="none" strike="noStrike" dirty="0">
                <a:solidFill>
                  <a:srgbClr val="000000"/>
                </a:solidFill>
                <a:latin typeface="Gmarket Sans Medium"/>
              </a:rPr>
              <a:t> </a:t>
            </a:r>
            <a:r>
              <a:rPr lang="en-US" altLang="ko-KR" sz="2000" b="1" dirty="0">
                <a:solidFill>
                  <a:srgbClr val="000000"/>
                </a:solidFill>
                <a:latin typeface="Gmarket Sans Medium"/>
              </a:rPr>
              <a:t>(</a:t>
            </a:r>
            <a:r>
              <a:rPr lang="ko-KR" altLang="en-US" sz="2000" b="1" dirty="0">
                <a:solidFill>
                  <a:srgbClr val="000000"/>
                </a:solidFill>
                <a:latin typeface="Gmarket Sans Medium"/>
              </a:rPr>
              <a:t>교수</a:t>
            </a:r>
            <a:r>
              <a:rPr lang="en-US" altLang="ko-KR" sz="2000" b="1" dirty="0">
                <a:solidFill>
                  <a:srgbClr val="000000"/>
                </a:solidFill>
                <a:latin typeface="Gmarket Sans Medium"/>
              </a:rPr>
              <a:t>)</a:t>
            </a:r>
          </a:p>
          <a:p>
            <a:pPr lvl="0" algn="l">
              <a:lnSpc>
                <a:spcPct val="99600"/>
              </a:lnSpc>
            </a:pPr>
            <a:endParaRPr lang="en-US" altLang="ko-KR" sz="2000" b="1" i="0" u="none" strike="noStrike" dirty="0">
              <a:solidFill>
                <a:srgbClr val="000000"/>
              </a:solidFill>
              <a:latin typeface="Gmarket Sans Medium"/>
            </a:endParaRPr>
          </a:p>
          <a:p>
            <a:pPr lvl="0" algn="l">
              <a:lnSpc>
                <a:spcPct val="99600"/>
              </a:lnSpc>
            </a:pPr>
            <a:r>
              <a:rPr lang="ko-KR" altLang="en-US" b="1" dirty="0">
                <a:solidFill>
                  <a:srgbClr val="000000"/>
                </a:solidFill>
                <a:latin typeface="Gmarket Sans Medium"/>
              </a:rPr>
              <a:t>분야</a:t>
            </a:r>
            <a:r>
              <a:rPr lang="en-US" altLang="ko-KR" b="1" dirty="0">
                <a:solidFill>
                  <a:srgbClr val="000000"/>
                </a:solidFill>
                <a:latin typeface="Gmarket Sans Medium"/>
              </a:rPr>
              <a:t>: </a:t>
            </a:r>
            <a:r>
              <a:rPr lang="ko-KR" altLang="en-US" b="1" dirty="0">
                <a:solidFill>
                  <a:srgbClr val="000000"/>
                </a:solidFill>
                <a:latin typeface="Gmarket Sans Medium"/>
              </a:rPr>
              <a:t>영문학</a:t>
            </a:r>
            <a:r>
              <a:rPr lang="en-US" altLang="ko-KR" b="1" dirty="0">
                <a:solidFill>
                  <a:srgbClr val="000000"/>
                </a:solidFill>
                <a:latin typeface="Gmarket Sans Medium"/>
              </a:rPr>
              <a:t>, </a:t>
            </a:r>
            <a:r>
              <a:rPr lang="ko-KR" altLang="en-US" b="1" dirty="0">
                <a:solidFill>
                  <a:srgbClr val="000000"/>
                </a:solidFill>
                <a:latin typeface="Gmarket Sans Medium"/>
              </a:rPr>
              <a:t>이론</a:t>
            </a:r>
            <a:r>
              <a:rPr lang="en-US" altLang="ko-KR" b="1" dirty="0">
                <a:solidFill>
                  <a:srgbClr val="000000"/>
                </a:solidFill>
                <a:latin typeface="Gmarket Sans Medium"/>
              </a:rPr>
              <a:t>, </a:t>
            </a:r>
            <a:r>
              <a:rPr lang="ko-KR" altLang="en-US" b="1" dirty="0">
                <a:solidFill>
                  <a:srgbClr val="000000"/>
                </a:solidFill>
                <a:latin typeface="Gmarket Sans Medium"/>
              </a:rPr>
              <a:t>비평</a:t>
            </a:r>
            <a:endParaRPr lang="en-US" b="1" i="0" u="none" strike="noStrike" dirty="0">
              <a:solidFill>
                <a:srgbClr val="000000"/>
              </a:solidFill>
              <a:latin typeface="Gmarket Sans Medium"/>
            </a:endParaRPr>
          </a:p>
          <a:p>
            <a:pPr lvl="0" algn="l">
              <a:lnSpc>
                <a:spcPct val="99600"/>
              </a:lnSpc>
            </a:pPr>
            <a:endParaRPr lang="en-US" b="1" i="0" u="none" strike="noStrike" dirty="0">
              <a:solidFill>
                <a:srgbClr val="000000"/>
              </a:solidFill>
              <a:latin typeface="Gmarket Sans Medium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841863" y="4743450"/>
            <a:ext cx="6565900" cy="1054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ct val="99600"/>
              </a:lnSpc>
            </a:pPr>
            <a:r>
              <a:rPr lang="ko-KR" altLang="en-US" sz="2000" b="1" i="0" u="none" strike="noStrike" dirty="0" err="1">
                <a:solidFill>
                  <a:srgbClr val="000000"/>
                </a:solidFill>
                <a:latin typeface="Gmarket Sans Medium"/>
              </a:rPr>
              <a:t>전세재</a:t>
            </a:r>
            <a:r>
              <a:rPr lang="ko-KR" altLang="en-US" sz="2000" b="1" i="0" u="none" strike="noStrike" dirty="0">
                <a:solidFill>
                  <a:srgbClr val="000000"/>
                </a:solidFill>
                <a:latin typeface="Gmarket Sans Medium"/>
              </a:rPr>
              <a:t> </a:t>
            </a:r>
            <a:r>
              <a:rPr lang="en-US" altLang="ko-KR" sz="2000" b="1" dirty="0">
                <a:solidFill>
                  <a:srgbClr val="000000"/>
                </a:solidFill>
                <a:latin typeface="Gmarket Sans Medium"/>
              </a:rPr>
              <a:t>(</a:t>
            </a:r>
            <a:r>
              <a:rPr lang="ko-KR" altLang="en-US" sz="2000" b="1" dirty="0">
                <a:solidFill>
                  <a:srgbClr val="000000"/>
                </a:solidFill>
                <a:latin typeface="Gmarket Sans Medium"/>
              </a:rPr>
              <a:t>교수</a:t>
            </a:r>
            <a:r>
              <a:rPr lang="en-US" altLang="ko-KR" sz="2000" b="1" dirty="0">
                <a:solidFill>
                  <a:srgbClr val="000000"/>
                </a:solidFill>
                <a:latin typeface="Gmarket Sans Medium"/>
              </a:rPr>
              <a:t>)</a:t>
            </a:r>
          </a:p>
          <a:p>
            <a:pPr lvl="0" algn="l">
              <a:lnSpc>
                <a:spcPct val="99600"/>
              </a:lnSpc>
            </a:pPr>
            <a:endParaRPr lang="en-US" altLang="ko-KR" sz="2000" b="1" i="0" u="none" strike="noStrike" dirty="0">
              <a:solidFill>
                <a:srgbClr val="000000"/>
              </a:solidFill>
              <a:latin typeface="Gmarket Sans Medium"/>
            </a:endParaRPr>
          </a:p>
          <a:p>
            <a:pPr lvl="0" algn="l">
              <a:lnSpc>
                <a:spcPct val="99600"/>
              </a:lnSpc>
            </a:pPr>
            <a:r>
              <a:rPr lang="ko-KR" altLang="en-US" b="1" i="0" u="none" strike="noStrike" dirty="0">
                <a:solidFill>
                  <a:srgbClr val="000000"/>
                </a:solidFill>
                <a:latin typeface="Gmarket Sans Medium"/>
              </a:rPr>
              <a:t>분야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Gmarket Sans Medium"/>
              </a:rPr>
              <a:t>: 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Gmarket Sans Medium"/>
              </a:rPr>
              <a:t>영문학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Gmarket Sans Medium"/>
              </a:rPr>
              <a:t>, 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Gmarket Sans Medium"/>
              </a:rPr>
              <a:t>생태비평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Gmarket Sans Medium"/>
              </a:rPr>
              <a:t>, 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Gmarket Sans Medium"/>
              </a:rPr>
              <a:t>한국학</a:t>
            </a:r>
            <a:endParaRPr lang="en-US" b="1" i="0" u="none" strike="noStrike" dirty="0">
              <a:solidFill>
                <a:srgbClr val="000000"/>
              </a:solidFill>
              <a:latin typeface="Gmarket Sans Medium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866900" y="6159500"/>
            <a:ext cx="8153400" cy="1282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ct val="99600"/>
              </a:lnSpc>
            </a:pPr>
            <a:r>
              <a:rPr lang="ko-KR" altLang="en-US" sz="2000" b="1" i="0" u="none" strike="noStrike" dirty="0" err="1">
                <a:solidFill>
                  <a:srgbClr val="000000"/>
                </a:solidFill>
                <a:latin typeface="Gmarket Sans Medium"/>
              </a:rPr>
              <a:t>박소진</a:t>
            </a:r>
            <a:r>
              <a:rPr lang="ko-KR" altLang="en-US" sz="2000" b="1" i="0" u="none" strike="noStrike" dirty="0">
                <a:solidFill>
                  <a:srgbClr val="000000"/>
                </a:solidFill>
                <a:latin typeface="Gmarket Sans Medium"/>
              </a:rPr>
              <a:t> </a:t>
            </a:r>
            <a:r>
              <a:rPr lang="en-US" altLang="ko-KR" sz="2000" b="1" dirty="0">
                <a:solidFill>
                  <a:srgbClr val="000000"/>
                </a:solidFill>
                <a:latin typeface="Gmarket Sans Medium"/>
              </a:rPr>
              <a:t>(</a:t>
            </a:r>
            <a:r>
              <a:rPr lang="ko-KR" altLang="en-US" sz="2000" b="1" dirty="0">
                <a:solidFill>
                  <a:srgbClr val="000000"/>
                </a:solidFill>
                <a:latin typeface="Gmarket Sans Medium"/>
              </a:rPr>
              <a:t>교수</a:t>
            </a:r>
            <a:r>
              <a:rPr lang="en-US" altLang="ko-KR" sz="2000" b="1" dirty="0">
                <a:solidFill>
                  <a:srgbClr val="000000"/>
                </a:solidFill>
                <a:latin typeface="Gmarket Sans Medium"/>
              </a:rPr>
              <a:t>)</a:t>
            </a:r>
          </a:p>
          <a:p>
            <a:pPr lvl="0" algn="l">
              <a:lnSpc>
                <a:spcPct val="99600"/>
              </a:lnSpc>
            </a:pPr>
            <a:endParaRPr lang="en-US" altLang="ko-KR" sz="2000" b="1" i="0" u="none" strike="noStrike" dirty="0">
              <a:solidFill>
                <a:srgbClr val="000000"/>
              </a:solidFill>
              <a:latin typeface="Gmarket Sans Medium"/>
            </a:endParaRPr>
          </a:p>
          <a:p>
            <a:pPr lvl="0" algn="l">
              <a:lnSpc>
                <a:spcPct val="99600"/>
              </a:lnSpc>
            </a:pPr>
            <a:r>
              <a:rPr lang="ko-KR" altLang="en-US" b="1" i="0" u="none" strike="noStrike" dirty="0">
                <a:solidFill>
                  <a:srgbClr val="000000"/>
                </a:solidFill>
                <a:latin typeface="Gmarket Sans Medium"/>
              </a:rPr>
              <a:t>분야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Gmarket Sans Medium"/>
              </a:rPr>
              <a:t>: </a:t>
            </a:r>
            <a:r>
              <a:rPr lang="ko-KR" altLang="en-US" b="1" i="0" u="none" strike="noStrike" dirty="0" err="1">
                <a:solidFill>
                  <a:srgbClr val="000000"/>
                </a:solidFill>
                <a:latin typeface="Gmarket Sans Medium"/>
              </a:rPr>
              <a:t>영미아동청소년문학비평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Gmarket Sans Medium"/>
              </a:rPr>
              <a:t>, 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Gmarket Sans Medium"/>
              </a:rPr>
              <a:t>비교아동청소년문학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Gmarket Sans Medium"/>
              </a:rPr>
              <a:t>, 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Gmarket Sans Medium"/>
              </a:rPr>
              <a:t>신화와 종교문학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Gmarket Sans Medium"/>
              </a:rPr>
              <a:t>,                                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Gmarket Sans Medium"/>
              </a:rPr>
              <a:t>전래동화와 문화 연구</a:t>
            </a:r>
            <a:endParaRPr lang="en-US" sz="1600" b="1" i="0" u="none" strike="noStrike" dirty="0">
              <a:solidFill>
                <a:srgbClr val="000000"/>
              </a:solidFill>
              <a:latin typeface="Gmarket Sans Medium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879600" y="7569200"/>
            <a:ext cx="7594600" cy="1282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ct val="99600"/>
              </a:lnSpc>
            </a:pPr>
            <a:r>
              <a:rPr lang="ko-KR" altLang="en-US" sz="2000" b="1" i="0" u="none" strike="noStrike" dirty="0" err="1">
                <a:solidFill>
                  <a:srgbClr val="000000"/>
                </a:solidFill>
                <a:latin typeface="Gmarket Sans Medium"/>
              </a:rPr>
              <a:t>육성희</a:t>
            </a:r>
            <a:r>
              <a:rPr lang="ko-KR" altLang="en-US" sz="2000" b="1" i="0" u="none" strike="noStrike" dirty="0">
                <a:solidFill>
                  <a:srgbClr val="000000"/>
                </a:solidFill>
                <a:latin typeface="Gmarket Sans Medium"/>
              </a:rPr>
              <a:t> </a:t>
            </a:r>
            <a:r>
              <a:rPr lang="en-US" altLang="ko-KR" sz="2000" b="1" dirty="0">
                <a:solidFill>
                  <a:srgbClr val="000000"/>
                </a:solidFill>
                <a:latin typeface="Gmarket Sans Medium"/>
              </a:rPr>
              <a:t>(</a:t>
            </a:r>
            <a:r>
              <a:rPr lang="ko-KR" altLang="en-US" sz="2000" b="1" dirty="0">
                <a:solidFill>
                  <a:srgbClr val="000000"/>
                </a:solidFill>
                <a:latin typeface="Gmarket Sans Medium"/>
              </a:rPr>
              <a:t>교수</a:t>
            </a:r>
            <a:r>
              <a:rPr lang="en-US" altLang="ko-KR" sz="2000" b="1" dirty="0">
                <a:solidFill>
                  <a:srgbClr val="000000"/>
                </a:solidFill>
                <a:latin typeface="Gmarket Sans Medium"/>
              </a:rPr>
              <a:t>)</a:t>
            </a:r>
          </a:p>
          <a:p>
            <a:pPr lvl="0" algn="l">
              <a:lnSpc>
                <a:spcPct val="99600"/>
              </a:lnSpc>
            </a:pPr>
            <a:endParaRPr lang="en-US" altLang="ko-KR" sz="2000" b="1" i="0" u="none" strike="noStrike" dirty="0">
              <a:solidFill>
                <a:srgbClr val="000000"/>
              </a:solidFill>
              <a:latin typeface="Gmarket Sans Medium"/>
            </a:endParaRPr>
          </a:p>
          <a:p>
            <a:pPr lvl="0" algn="l">
              <a:lnSpc>
                <a:spcPct val="99600"/>
              </a:lnSpc>
            </a:pPr>
            <a:r>
              <a:rPr lang="ko-KR" altLang="en-US" b="1" i="0" u="none" strike="noStrike" dirty="0">
                <a:solidFill>
                  <a:srgbClr val="000000"/>
                </a:solidFill>
                <a:latin typeface="Gmarket Sans Medium"/>
              </a:rPr>
              <a:t>분야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Gmarket Sans Medium"/>
              </a:rPr>
              <a:t>: 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Gmarket Sans Medium"/>
              </a:rPr>
              <a:t>영미여성문학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Gmarket Sans Medium"/>
              </a:rPr>
              <a:t>, 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Gmarket Sans Medium"/>
              </a:rPr>
              <a:t>여성학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Gmarket Sans Medium"/>
              </a:rPr>
              <a:t>/</a:t>
            </a:r>
            <a:r>
              <a:rPr lang="ko-KR" altLang="en-US" b="1" i="0" u="none" strike="noStrike" dirty="0" err="1">
                <a:solidFill>
                  <a:srgbClr val="000000"/>
                </a:solidFill>
                <a:latin typeface="Gmarket Sans Medium"/>
              </a:rPr>
              <a:t>젠더연구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Gmarket Sans Medium"/>
              </a:rPr>
              <a:t>, </a:t>
            </a:r>
            <a:r>
              <a:rPr lang="ko-KR" altLang="en-US" b="1" i="0" u="none" strike="noStrike" dirty="0" err="1">
                <a:solidFill>
                  <a:srgbClr val="000000"/>
                </a:solidFill>
                <a:latin typeface="Gmarket Sans Medium"/>
              </a:rPr>
              <a:t>아시아계미국문학</a:t>
            </a:r>
            <a:endParaRPr lang="en-US" b="1" i="0" u="none" strike="noStrike" dirty="0">
              <a:solidFill>
                <a:srgbClr val="000000"/>
              </a:solidFill>
              <a:latin typeface="Gmarket Sans Medium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3251200"/>
            <a:ext cx="1066800" cy="12573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" y="4673600"/>
            <a:ext cx="1041400" cy="12573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" y="6083300"/>
            <a:ext cx="1041400" cy="12573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0" y="7480300"/>
            <a:ext cx="1066800" cy="12446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900" y="8851900"/>
            <a:ext cx="1066800" cy="1282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900" y="1854200"/>
            <a:ext cx="1054100" cy="12446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879600" y="1866900"/>
            <a:ext cx="6565900" cy="1282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ct val="99600"/>
              </a:lnSpc>
            </a:pPr>
            <a:r>
              <a:rPr lang="ko-KR" altLang="en-US" sz="2000" b="1" i="0" u="none" strike="noStrike" dirty="0">
                <a:solidFill>
                  <a:srgbClr val="000000"/>
                </a:solidFill>
                <a:latin typeface="Gmarket Sans Medium"/>
              </a:rPr>
              <a:t>박인찬 </a:t>
            </a:r>
            <a:r>
              <a:rPr lang="en-US" altLang="ko-KR" sz="2000" b="1" dirty="0">
                <a:solidFill>
                  <a:srgbClr val="000000"/>
                </a:solidFill>
                <a:latin typeface="Gmarket Sans Medium"/>
              </a:rPr>
              <a:t>(</a:t>
            </a:r>
            <a:r>
              <a:rPr lang="ko-KR" altLang="en-US" sz="2000" b="1" dirty="0">
                <a:solidFill>
                  <a:srgbClr val="000000"/>
                </a:solidFill>
                <a:latin typeface="Gmarket Sans Medium"/>
              </a:rPr>
              <a:t>교수</a:t>
            </a:r>
            <a:r>
              <a:rPr lang="en-US" altLang="ko-KR" sz="2000" b="1" dirty="0">
                <a:solidFill>
                  <a:srgbClr val="000000"/>
                </a:solidFill>
                <a:latin typeface="Gmarket Sans Medium"/>
              </a:rPr>
              <a:t>)</a:t>
            </a:r>
          </a:p>
          <a:p>
            <a:pPr lvl="0" algn="l">
              <a:lnSpc>
                <a:spcPct val="99600"/>
              </a:lnSpc>
            </a:pPr>
            <a:endParaRPr lang="en-US" altLang="ko-KR" b="1" i="0" u="none" strike="noStrike" dirty="0">
              <a:solidFill>
                <a:srgbClr val="000000"/>
              </a:solidFill>
              <a:latin typeface="Gmarket Sans Medium"/>
            </a:endParaRPr>
          </a:p>
          <a:p>
            <a:pPr lvl="0" algn="l">
              <a:lnSpc>
                <a:spcPct val="99600"/>
              </a:lnSpc>
            </a:pPr>
            <a:r>
              <a:rPr lang="ko-KR" altLang="en-US" b="1" i="0" u="none" strike="noStrike" dirty="0">
                <a:solidFill>
                  <a:srgbClr val="000000"/>
                </a:solidFill>
                <a:latin typeface="Gmarket Sans Medium"/>
              </a:rPr>
              <a:t>분야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Gmarket Sans Medium"/>
              </a:rPr>
              <a:t>: 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Gmarket Sans Medium"/>
              </a:rPr>
              <a:t>미국문학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Gmarket Sans Medium"/>
              </a:rPr>
              <a:t>, 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Gmarket Sans Medium"/>
              </a:rPr>
              <a:t>현대소설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Gmarket Sans Medium"/>
              </a:rPr>
              <a:t>, SF, 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Gmarket Sans Medium"/>
              </a:rPr>
              <a:t>포스트 휴머니즘</a:t>
            </a:r>
            <a:endParaRPr lang="en-US" b="1" i="0" u="none" strike="noStrike" dirty="0">
              <a:solidFill>
                <a:srgbClr val="000000"/>
              </a:solidFill>
              <a:latin typeface="Gmarket Sans Medium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alphaModFix amt="17000"/>
          </a:blip>
          <a:stretch>
            <a:fillRect/>
          </a:stretch>
        </p:blipFill>
        <p:spPr>
          <a:xfrm>
            <a:off x="5270500" y="1422400"/>
            <a:ext cx="5029200" cy="73660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5270500" y="1574800"/>
            <a:ext cx="50292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en-US" sz="2400" b="1" i="0" u="none" strike="noStrike" dirty="0">
                <a:solidFill>
                  <a:srgbClr val="000000"/>
                </a:solidFill>
                <a:latin typeface="Gmarket Sans Medium"/>
              </a:rPr>
              <a:t>영문학전공</a:t>
            </a:r>
            <a:endParaRPr lang="en-US" sz="2000" b="1" i="0" u="none" strike="noStrike" dirty="0">
              <a:solidFill>
                <a:srgbClr val="000000"/>
              </a:solidFill>
              <a:latin typeface="Gmarket Sans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2667000"/>
            <a:ext cx="1295400" cy="1524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4648200"/>
            <a:ext cx="1270000" cy="1511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" y="6654800"/>
            <a:ext cx="1257300" cy="1524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2147483647"/>
            <a:ext cx="2147483647" cy="2147483647"/>
            <a:chOff x="0" y="0"/>
            <a:chExt cx="0" cy="0"/>
          </a:xfrm>
        </p:grpSpPr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6700"/>
            <a:ext cx="10287000" cy="1016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652000" y="482600"/>
            <a:ext cx="342900" cy="431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5449"/>
              </a:lnSpc>
            </a:pPr>
            <a:r>
              <a:rPr lang="en-US" sz="2400" b="1" i="0" u="none" strike="noStrike" spc="100">
                <a:solidFill>
                  <a:srgbClr val="001CA0"/>
                </a:solidFill>
                <a:latin typeface="Anek Bangla Expanded SemiBold"/>
              </a:rPr>
              <a:t>8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6700" y="685800"/>
            <a:ext cx="6616700" cy="711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altLang="en-US" sz="4000" b="1" i="0" u="none" strike="noStrike" dirty="0">
                <a:solidFill>
                  <a:srgbClr val="091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교수진 소개</a:t>
            </a:r>
            <a:endParaRPr lang="en-US" sz="4000" b="1" i="0" u="none" strike="noStrike" dirty="0">
              <a:solidFill>
                <a:srgbClr val="091C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209800" y="2679700"/>
            <a:ext cx="6565900" cy="1054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altLang="en-US" sz="2000" b="1" i="0" u="none" strike="noStrike" dirty="0">
                <a:solidFill>
                  <a:srgbClr val="000000"/>
                </a:solidFill>
                <a:latin typeface="Gmarket Sans Medium"/>
              </a:rPr>
              <a:t>이형진 </a:t>
            </a:r>
            <a:r>
              <a:rPr lang="en-US" altLang="ko-KR" sz="2000" b="1" i="0" u="none" strike="noStrike" dirty="0">
                <a:solidFill>
                  <a:srgbClr val="000000"/>
                </a:solidFill>
                <a:latin typeface="Gmarket Sans Medium"/>
              </a:rPr>
              <a:t>(</a:t>
            </a:r>
            <a:r>
              <a:rPr lang="ko-KR" altLang="en-US" sz="2000" b="1" i="0" u="none" strike="noStrike" dirty="0">
                <a:solidFill>
                  <a:srgbClr val="000000"/>
                </a:solidFill>
                <a:latin typeface="Gmarket Sans Medium"/>
              </a:rPr>
              <a:t>교수</a:t>
            </a:r>
            <a:r>
              <a:rPr lang="en-US" altLang="ko-KR" sz="2000" b="1" i="0" u="none" strike="noStrike" dirty="0">
                <a:solidFill>
                  <a:srgbClr val="000000"/>
                </a:solidFill>
                <a:latin typeface="Gmarket Sans Medium"/>
              </a:rPr>
              <a:t>)</a:t>
            </a:r>
          </a:p>
          <a:p>
            <a:pPr lvl="0" algn="l">
              <a:lnSpc>
                <a:spcPct val="99600"/>
              </a:lnSpc>
            </a:pPr>
            <a:endParaRPr lang="en-US" sz="2000" b="1" i="0" u="none" strike="noStrike" dirty="0">
              <a:solidFill>
                <a:srgbClr val="000000"/>
              </a:solidFill>
              <a:latin typeface="Gmarket Sans Medium"/>
            </a:endParaRPr>
          </a:p>
          <a:p>
            <a:pPr lvl="0" algn="l">
              <a:lnSpc>
                <a:spcPct val="99600"/>
              </a:lnSpc>
            </a:pPr>
            <a:r>
              <a:rPr lang="ko-KR" altLang="en-US" b="1" dirty="0">
                <a:solidFill>
                  <a:srgbClr val="000000"/>
                </a:solidFill>
                <a:latin typeface="Gmarket Sans Medium"/>
              </a:rPr>
              <a:t>분야</a:t>
            </a:r>
            <a:r>
              <a:rPr lang="en-US" altLang="ko-KR" b="1" dirty="0">
                <a:solidFill>
                  <a:srgbClr val="000000"/>
                </a:solidFill>
                <a:latin typeface="Gmarket Sans Medium"/>
              </a:rPr>
              <a:t>: </a:t>
            </a:r>
            <a:r>
              <a:rPr lang="ko-KR" altLang="en-US" b="1" dirty="0" err="1">
                <a:solidFill>
                  <a:srgbClr val="000000"/>
                </a:solidFill>
                <a:latin typeface="Gmarket Sans Medium"/>
              </a:rPr>
              <a:t>번역학</a:t>
            </a:r>
            <a:r>
              <a:rPr lang="en-US" altLang="ko-KR" b="1" dirty="0">
                <a:solidFill>
                  <a:srgbClr val="000000"/>
                </a:solidFill>
                <a:latin typeface="Gmarket Sans Medium"/>
              </a:rPr>
              <a:t>, </a:t>
            </a:r>
            <a:r>
              <a:rPr lang="ko-KR" altLang="en-US" b="1" dirty="0">
                <a:solidFill>
                  <a:srgbClr val="000000"/>
                </a:solidFill>
                <a:latin typeface="Gmarket Sans Medium"/>
              </a:rPr>
              <a:t>비교문학</a:t>
            </a:r>
            <a:endParaRPr lang="en-US" b="1" i="0" u="none" strike="noStrike" dirty="0">
              <a:solidFill>
                <a:srgbClr val="000000"/>
              </a:solidFill>
              <a:latin typeface="Gmarket Sans Medium"/>
            </a:endParaRPr>
          </a:p>
          <a:p>
            <a:pPr lvl="0" algn="l">
              <a:lnSpc>
                <a:spcPct val="99600"/>
              </a:lnSpc>
            </a:pPr>
            <a:endParaRPr lang="en-US" b="1" i="0" u="none" strike="noStrike" dirty="0">
              <a:solidFill>
                <a:srgbClr val="000000"/>
              </a:solidFill>
              <a:latin typeface="Gmarket Sans Medium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260600" y="4660900"/>
            <a:ext cx="6565900" cy="1054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altLang="en-US" sz="2000" b="1" i="0" u="none" strike="noStrike" dirty="0">
                <a:solidFill>
                  <a:srgbClr val="000000"/>
                </a:solidFill>
                <a:latin typeface="Gmarket Sans Medium"/>
              </a:rPr>
              <a:t>정은선 </a:t>
            </a:r>
            <a:r>
              <a:rPr lang="en-US" altLang="ko-KR" sz="2000" b="1" i="0" u="none" strike="noStrike" dirty="0">
                <a:solidFill>
                  <a:srgbClr val="000000"/>
                </a:solidFill>
                <a:latin typeface="Gmarket Sans Medium"/>
              </a:rPr>
              <a:t>(</a:t>
            </a:r>
            <a:r>
              <a:rPr lang="ko-KR" altLang="en-US" sz="2000" b="1" i="0" u="none" strike="noStrike" dirty="0">
                <a:solidFill>
                  <a:srgbClr val="000000"/>
                </a:solidFill>
                <a:latin typeface="Gmarket Sans Medium"/>
              </a:rPr>
              <a:t>조교수</a:t>
            </a:r>
            <a:r>
              <a:rPr lang="en-US" altLang="ko-KR" sz="2000" b="1" i="0" u="none" strike="noStrike" dirty="0">
                <a:solidFill>
                  <a:srgbClr val="000000"/>
                </a:solidFill>
                <a:latin typeface="Gmarket Sans Medium"/>
              </a:rPr>
              <a:t>)</a:t>
            </a:r>
          </a:p>
          <a:p>
            <a:pPr lvl="0" algn="l">
              <a:lnSpc>
                <a:spcPct val="99600"/>
              </a:lnSpc>
            </a:pPr>
            <a:endParaRPr lang="en-US" sz="2000" b="1" i="0" u="none" strike="noStrike" dirty="0">
              <a:solidFill>
                <a:srgbClr val="000000"/>
              </a:solidFill>
              <a:latin typeface="Gmarket Sans Medium"/>
            </a:endParaRPr>
          </a:p>
          <a:p>
            <a:pPr lvl="0" algn="l">
              <a:lnSpc>
                <a:spcPct val="99600"/>
              </a:lnSpc>
            </a:pPr>
            <a:r>
              <a:rPr lang="ko-KR" altLang="en-US" b="1" i="0" u="none" strike="noStrike" dirty="0">
                <a:solidFill>
                  <a:srgbClr val="000000"/>
                </a:solidFill>
                <a:latin typeface="Gmarket Sans Medium"/>
              </a:rPr>
              <a:t>분야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Gmarket Sans Medium"/>
              </a:rPr>
              <a:t>: </a:t>
            </a:r>
            <a:r>
              <a:rPr lang="ko-KR" altLang="en-US" b="1" i="0" u="none" strike="noStrike" dirty="0" err="1">
                <a:solidFill>
                  <a:srgbClr val="000000"/>
                </a:solidFill>
                <a:latin typeface="Gmarket Sans Medium"/>
              </a:rPr>
              <a:t>번역학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Gmarket Sans Medium"/>
              </a:rPr>
              <a:t>, </a:t>
            </a:r>
            <a:r>
              <a:rPr lang="ko-KR" altLang="en-US" b="1" i="0" u="none" strike="noStrike" dirty="0">
                <a:solidFill>
                  <a:srgbClr val="000000"/>
                </a:solidFill>
                <a:latin typeface="Gmarket Sans Medium"/>
              </a:rPr>
              <a:t>언어학</a:t>
            </a:r>
            <a:endParaRPr lang="en-US" b="1" i="0" u="none" strike="noStrike" dirty="0">
              <a:solidFill>
                <a:srgbClr val="000000"/>
              </a:solidFill>
              <a:latin typeface="Gmarket Sans Medium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209800" y="6667500"/>
            <a:ext cx="6565900" cy="1054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altLang="en-US" sz="2000" b="1" i="0" u="none" strike="noStrike" dirty="0">
                <a:solidFill>
                  <a:srgbClr val="000000"/>
                </a:solidFill>
                <a:latin typeface="Gmarket Sans Medium"/>
              </a:rPr>
              <a:t>김순미 </a:t>
            </a:r>
            <a:r>
              <a:rPr lang="en-US" altLang="ko-KR" sz="2000" b="1" i="0" u="none" strike="noStrike" dirty="0">
                <a:solidFill>
                  <a:srgbClr val="000000"/>
                </a:solidFill>
                <a:latin typeface="Gmarket Sans Medium"/>
              </a:rPr>
              <a:t>(</a:t>
            </a:r>
            <a:r>
              <a:rPr lang="ko-KR" altLang="en-US" sz="2000" b="1" i="0" u="none" strike="noStrike" dirty="0">
                <a:solidFill>
                  <a:srgbClr val="000000"/>
                </a:solidFill>
                <a:latin typeface="Gmarket Sans Medium"/>
              </a:rPr>
              <a:t>부교수</a:t>
            </a:r>
            <a:r>
              <a:rPr lang="en-US" altLang="ko-KR" sz="2000" b="1" i="0" u="none" strike="noStrike" dirty="0">
                <a:solidFill>
                  <a:srgbClr val="000000"/>
                </a:solidFill>
                <a:latin typeface="Gmarket Sans Medium"/>
              </a:rPr>
              <a:t>)</a:t>
            </a:r>
          </a:p>
          <a:p>
            <a:pPr lvl="0" algn="l">
              <a:lnSpc>
                <a:spcPct val="99600"/>
              </a:lnSpc>
            </a:pPr>
            <a:endParaRPr lang="en-US" sz="2000" b="1" i="0" u="none" strike="noStrike" dirty="0">
              <a:solidFill>
                <a:srgbClr val="000000"/>
              </a:solidFill>
              <a:latin typeface="Gmarket Sans Medium"/>
            </a:endParaRPr>
          </a:p>
          <a:p>
            <a:pPr lvl="0" algn="l">
              <a:lnSpc>
                <a:spcPct val="99600"/>
              </a:lnSpc>
            </a:pPr>
            <a:r>
              <a:rPr lang="ko-KR" altLang="en-US" b="1" i="0" u="none" strike="noStrike" dirty="0">
                <a:solidFill>
                  <a:srgbClr val="000000"/>
                </a:solidFill>
                <a:latin typeface="Gmarket Sans Medium"/>
              </a:rPr>
              <a:t>분야</a:t>
            </a:r>
            <a:r>
              <a:rPr lang="en-US" altLang="ko-KR" b="1" i="0" u="none" strike="noStrike" dirty="0">
                <a:solidFill>
                  <a:srgbClr val="000000"/>
                </a:solidFill>
                <a:latin typeface="Gmarket Sans Medium"/>
              </a:rPr>
              <a:t>: </a:t>
            </a:r>
            <a:r>
              <a:rPr lang="ko-KR" altLang="en-US" b="1" i="0" u="none" strike="noStrike" dirty="0" err="1">
                <a:solidFill>
                  <a:srgbClr val="000000"/>
                </a:solidFill>
                <a:latin typeface="Gmarket Sans Medium"/>
              </a:rPr>
              <a:t>통번역</a:t>
            </a:r>
            <a:endParaRPr lang="en-US" b="1" i="0" u="none" strike="noStrike" dirty="0">
              <a:solidFill>
                <a:srgbClr val="000000"/>
              </a:solidFill>
              <a:latin typeface="Gmarket Sans Medium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alphaModFix amt="17000"/>
          </a:blip>
          <a:stretch>
            <a:fillRect/>
          </a:stretch>
        </p:blipFill>
        <p:spPr>
          <a:xfrm>
            <a:off x="4991100" y="1498600"/>
            <a:ext cx="5295900" cy="7366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629150" y="1647190"/>
            <a:ext cx="60198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en-US" sz="2400" b="1" i="0" u="none" strike="noStrike" dirty="0">
                <a:solidFill>
                  <a:srgbClr val="000000"/>
                </a:solidFill>
                <a:latin typeface="Gmarket Sans Medium"/>
              </a:rPr>
              <a:t>번역학전공</a:t>
            </a:r>
            <a:endParaRPr lang="en-US" sz="2400" b="1" i="0" u="none" strike="noStrike" dirty="0">
              <a:solidFill>
                <a:srgbClr val="000000"/>
              </a:solidFill>
              <a:latin typeface="Gmarket Sans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1082</Words>
  <Application>Microsoft Office PowerPoint</Application>
  <PresentationFormat>사용자 지정</PresentationFormat>
  <Paragraphs>283</Paragraphs>
  <Slides>18</Slides>
  <Notes>9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31" baseType="lpstr">
      <vt:lpstr>Arial</vt:lpstr>
      <vt:lpstr>Noto Sans CJK KR Medium</vt:lpstr>
      <vt:lpstr>Anek Bangla Expanded Bold</vt:lpstr>
      <vt:lpstr>Noto Sans CJK KR Bold</vt:lpstr>
      <vt:lpstr>Calibri</vt:lpstr>
      <vt:lpstr>Gmarket Sans Bold</vt:lpstr>
      <vt:lpstr>맑은 고딕</vt:lpstr>
      <vt:lpstr>Anek Bangla Expanded SemiBold</vt:lpstr>
      <vt:lpstr>나눔스퀘어 네오 Heavy</vt:lpstr>
      <vt:lpstr>Gmarket Sans Medium</vt:lpstr>
      <vt:lpstr>Pretendard Regular</vt:lpstr>
      <vt:lpstr>Noto Sans CJK KR Regular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SMU</dc:creator>
  <cp:lastModifiedBy>SMU</cp:lastModifiedBy>
  <cp:revision>36</cp:revision>
  <dcterms:created xsi:type="dcterms:W3CDTF">2006-08-16T00:00:00Z</dcterms:created>
  <dcterms:modified xsi:type="dcterms:W3CDTF">2025-09-25T02:04:36Z</dcterms:modified>
</cp:coreProperties>
</file>