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73" r:id="rId15"/>
    <p:sldId id="274" r:id="rId16"/>
    <p:sldId id="275" r:id="rId17"/>
    <p:sldId id="270" r:id="rId18"/>
    <p:sldId id="271" r:id="rId19"/>
    <p:sldId id="272" r:id="rId20"/>
  </p:sldIdLst>
  <p:sldSz cx="10287000" cy="10287000"/>
  <p:notesSz cx="6858000" cy="9144000"/>
  <p:embeddedFontLst>
    <p:embeddedFont>
      <p:font typeface="Gmarket Sans Bold" panose="020B0600000101010101" charset="-127"/>
      <p:bold r:id="rId21"/>
    </p:embeddedFont>
    <p:embeddedFont>
      <p:font typeface="Gmarket Sans Medium" panose="020B0600000101010101" charset="-127"/>
      <p:regular r:id="rId22"/>
    </p:embeddedFont>
    <p:embeddedFont>
      <p:font typeface="Noto Sans CJK KR Bold" panose="020B0600000101010101" charset="-127"/>
      <p:bold r:id="rId23"/>
    </p:embeddedFont>
    <p:embeddedFont>
      <p:font typeface="Noto Sans CJK KR Medium" panose="020B0600000101010101" charset="-127"/>
      <p:bold r:id="rId24"/>
    </p:embeddedFont>
    <p:embeddedFont>
      <p:font typeface="Noto Sans CJK KR Regular" panose="020B0600000101010101" charset="-127"/>
      <p:regular r:id="rId25"/>
    </p:embeddedFont>
    <p:embeddedFont>
      <p:font typeface="Anek Bangla Expanded Bold" panose="020B0600000101010101" charset="0"/>
      <p:bold r:id="rId26"/>
    </p:embeddedFont>
    <p:embeddedFont>
      <p:font typeface="Anek Bangla Expanded SemiBold" panose="020B0600000101010101" charset="0"/>
      <p:bold r:id="rId27"/>
    </p:embeddedFont>
    <p:embeddedFont>
      <p:font typeface="Calibri" panose="020F0502020204030204" pitchFamily="34" charset="0"/>
      <p:regular r:id="rId28"/>
      <p:bold r:id="rId29"/>
      <p:italic r:id="rId30"/>
      <p:boldItalic r:id="rId31"/>
    </p:embeddedFont>
    <p:embeddedFont>
      <p:font typeface="맑은 고딕" panose="020B0503020000020004" pitchFamily="50" charset="-127"/>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243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blip>
          <a:stretch>
            <a:fillRect/>
          </a:stretch>
        </p:blipFill>
        <p:spPr>
          <a:xfrm>
            <a:off x="0" y="3937000"/>
            <a:ext cx="10287000" cy="1752600"/>
          </a:xfrm>
          <a:prstGeom prst="rect">
            <a:avLst/>
          </a:prstGeom>
        </p:spPr>
      </p:pic>
      <p:pic>
        <p:nvPicPr>
          <p:cNvPr id="3" name="Picture 3"/>
          <p:cNvPicPr>
            <a:picLocks noChangeAspect="1"/>
          </p:cNvPicPr>
          <p:nvPr/>
        </p:nvPicPr>
        <p:blipFill>
          <a:blip r:embed="rId3">
            <a:alphaModFix amt="13000"/>
          </a:blip>
          <a:stretch>
            <a:fillRect/>
          </a:stretch>
        </p:blipFill>
        <p:spPr>
          <a:xfrm>
            <a:off x="1358900" y="1244600"/>
            <a:ext cx="7581900" cy="7581900"/>
          </a:xfrm>
          <a:prstGeom prst="rect">
            <a:avLst/>
          </a:prstGeom>
        </p:spPr>
      </p:pic>
      <p:sp>
        <p:nvSpPr>
          <p:cNvPr id="4" name="TextBox 4"/>
          <p:cNvSpPr txBox="1"/>
          <p:nvPr/>
        </p:nvSpPr>
        <p:spPr>
          <a:xfrm>
            <a:off x="-736600" y="4000500"/>
            <a:ext cx="11772900" cy="1600200"/>
          </a:xfrm>
          <a:prstGeom prst="rect">
            <a:avLst/>
          </a:prstGeom>
        </p:spPr>
        <p:txBody>
          <a:bodyPr lIns="0" tIns="0" rIns="0" bIns="0" rtlCol="0" anchor="ctr"/>
          <a:lstStyle/>
          <a:p>
            <a:pPr lvl="0" algn="ctr">
              <a:lnSpc>
                <a:spcPct val="116199"/>
              </a:lnSpc>
            </a:pPr>
            <a:endParaRPr/>
          </a:p>
          <a:p>
            <a:pPr lvl="0" algn="ctr">
              <a:lnSpc>
                <a:spcPct val="116199"/>
              </a:lnSpc>
            </a:pPr>
            <a:r>
              <a:rPr lang="en-US" sz="3000" b="0" i="0" u="none" strike="noStrike">
                <a:solidFill>
                  <a:srgbClr val="FFFFFF"/>
                </a:solidFill>
                <a:latin typeface="Gmarket Sans Bold"/>
              </a:rPr>
              <a:t>Department of English Language &amp; Literature</a:t>
            </a:r>
          </a:p>
          <a:p>
            <a:pPr lvl="0" algn="ctr">
              <a:lnSpc>
                <a:spcPct val="116199"/>
              </a:lnSpc>
            </a:pPr>
            <a:endParaRPr lang="en-US" sz="3000" b="0" i="0" u="none" strike="noStrike">
              <a:solidFill>
                <a:srgbClr val="FFFFFF"/>
              </a:solidFill>
              <a:latin typeface="Gmarket Sans Bold"/>
            </a:endParaRPr>
          </a:p>
        </p:txBody>
      </p:sp>
      <p:sp>
        <p:nvSpPr>
          <p:cNvPr id="5" name="TextBox 5"/>
          <p:cNvSpPr txBox="1"/>
          <p:nvPr/>
        </p:nvSpPr>
        <p:spPr>
          <a:xfrm>
            <a:off x="76200" y="177800"/>
            <a:ext cx="8242300" cy="533400"/>
          </a:xfrm>
          <a:prstGeom prst="rect">
            <a:avLst/>
          </a:prstGeom>
        </p:spPr>
        <p:txBody>
          <a:bodyPr lIns="0" tIns="0" rIns="0" bIns="0" rtlCol="0" anchor="ctr"/>
          <a:lstStyle/>
          <a:p>
            <a:pPr lvl="0" algn="l">
              <a:lnSpc>
                <a:spcPct val="116199"/>
              </a:lnSpc>
            </a:pPr>
            <a:r>
              <a:rPr lang="en-US" sz="1500" b="0" i="0" u="none" strike="noStrike">
                <a:solidFill>
                  <a:srgbClr val="091C78"/>
                </a:solidFill>
                <a:latin typeface="Gmarket Sans Bold"/>
              </a:rPr>
              <a:t>Sookmyung Women's University Graduate School</a:t>
            </a:r>
          </a:p>
          <a:p>
            <a:pPr lvl="0" algn="l">
              <a:lnSpc>
                <a:spcPct val="116199"/>
              </a:lnSpc>
            </a:pPr>
            <a:endParaRPr lang="en-US" sz="1500" b="0" i="0" u="none" strike="noStrike">
              <a:solidFill>
                <a:srgbClr val="091C78"/>
              </a:solidFill>
              <a:latin typeface="Gmarket Sans Bold"/>
            </a:endParaRPr>
          </a:p>
        </p:txBody>
      </p:sp>
      <p:sp>
        <p:nvSpPr>
          <p:cNvPr id="6" name="TextBox 6"/>
          <p:cNvSpPr txBox="1"/>
          <p:nvPr/>
        </p:nvSpPr>
        <p:spPr>
          <a:xfrm>
            <a:off x="5105400" y="114300"/>
            <a:ext cx="5143500" cy="266700"/>
          </a:xfrm>
          <a:prstGeom prst="rect">
            <a:avLst/>
          </a:prstGeom>
        </p:spPr>
        <p:txBody>
          <a:bodyPr lIns="0" tIns="0" rIns="0" bIns="0" rtlCol="0" anchor="ctr"/>
          <a:lstStyle/>
          <a:p>
            <a:pPr lvl="0" algn="r">
              <a:lnSpc>
                <a:spcPct val="95449"/>
              </a:lnSpc>
            </a:pPr>
            <a:r>
              <a:rPr lang="en-US" sz="1500" b="0" i="0" u="none" strike="noStrike" dirty="0">
                <a:solidFill>
                  <a:srgbClr val="091C78"/>
                </a:solidFill>
                <a:latin typeface="Anek Bangla Expanded Bold"/>
              </a:rPr>
              <a:t>2025. 09. 25.  THU</a:t>
            </a:r>
          </a:p>
        </p:txBody>
      </p:sp>
      <p:sp>
        <p:nvSpPr>
          <p:cNvPr id="7" name="TextBox 7"/>
          <p:cNvSpPr txBox="1"/>
          <p:nvPr/>
        </p:nvSpPr>
        <p:spPr>
          <a:xfrm>
            <a:off x="88900" y="2514600"/>
            <a:ext cx="10363200" cy="1397000"/>
          </a:xfrm>
          <a:prstGeom prst="rect">
            <a:avLst/>
          </a:prstGeom>
        </p:spPr>
        <p:txBody>
          <a:bodyPr lIns="0" tIns="0" rIns="0" bIns="0" rtlCol="0" anchor="t"/>
          <a:lstStyle/>
          <a:p>
            <a:pPr lvl="0" algn="ctr">
              <a:lnSpc>
                <a:spcPct val="116199"/>
              </a:lnSpc>
            </a:pPr>
            <a:endParaRPr dirty="0"/>
          </a:p>
          <a:p>
            <a:pPr lvl="0" algn="ctr">
              <a:lnSpc>
                <a:spcPct val="116199"/>
              </a:lnSpc>
            </a:pPr>
            <a:endParaRPr dirty="0"/>
          </a:p>
          <a:p>
            <a:pPr lvl="0" algn="ctr">
              <a:lnSpc>
                <a:spcPct val="116199"/>
              </a:lnSpc>
            </a:pPr>
            <a:r>
              <a:rPr lang="en-US" sz="2300" b="1" i="0" u="none" strike="noStrike" dirty="0">
                <a:solidFill>
                  <a:srgbClr val="001CA0"/>
                </a:solidFill>
                <a:latin typeface="Gmarket Sans Medium"/>
              </a:rPr>
              <a:t>2025 Autumn Winter</a:t>
            </a:r>
          </a:p>
          <a:p>
            <a:pPr lvl="0" algn="ctr">
              <a:lnSpc>
                <a:spcPct val="116199"/>
              </a:lnSpc>
            </a:pPr>
            <a:r>
              <a:rPr lang="en-US" sz="2300" b="1" i="0" u="none" strike="noStrike" dirty="0">
                <a:solidFill>
                  <a:srgbClr val="001CA0"/>
                </a:solidFill>
                <a:latin typeface="Gmarket Sans Medium"/>
              </a:rPr>
              <a:t>Online Department Information Session</a:t>
            </a:r>
          </a:p>
        </p:txBody>
      </p:sp>
      <p:sp>
        <p:nvSpPr>
          <p:cNvPr id="8" name="TextBox 8"/>
          <p:cNvSpPr txBox="1"/>
          <p:nvPr/>
        </p:nvSpPr>
        <p:spPr>
          <a:xfrm>
            <a:off x="76200" y="5156200"/>
            <a:ext cx="10363200" cy="1066800"/>
          </a:xfrm>
          <a:prstGeom prst="rect">
            <a:avLst/>
          </a:prstGeom>
        </p:spPr>
        <p:txBody>
          <a:bodyPr lIns="0" tIns="0" rIns="0" bIns="0" rtlCol="0" anchor="t"/>
          <a:lstStyle/>
          <a:p>
            <a:pPr lvl="0" algn="ctr">
              <a:lnSpc>
                <a:spcPct val="116199"/>
              </a:lnSpc>
            </a:pPr>
            <a:endParaRPr dirty="0"/>
          </a:p>
          <a:p>
            <a:pPr lvl="0" algn="ctr">
              <a:lnSpc>
                <a:spcPct val="116199"/>
              </a:lnSpc>
            </a:pPr>
            <a:endParaRPr dirty="0"/>
          </a:p>
          <a:p>
            <a:pPr lvl="0" algn="ctr">
              <a:lnSpc>
                <a:spcPct val="116199"/>
              </a:lnSpc>
            </a:pPr>
            <a:r>
              <a:rPr lang="en-US" sz="2000" b="0" i="0" u="none" strike="noStrike" dirty="0">
                <a:solidFill>
                  <a:srgbClr val="001CA0"/>
                </a:solidFill>
                <a:latin typeface="Gmarket Sans Medium"/>
              </a:rPr>
              <a:t>2025</a:t>
            </a:r>
            <a:r>
              <a:rPr lang="en-US" sz="2000" b="0" i="0" u="none" strike="noStrike" dirty="0">
                <a:solidFill>
                  <a:srgbClr val="001CA0"/>
                </a:solidFill>
                <a:latin typeface="Gmarket Sans Medium"/>
                <a:ea typeface="Gmarket Sans Medium"/>
              </a:rPr>
              <a:t>-2 </a:t>
            </a:r>
            <a:r>
              <a:rPr lang="ko-KR" altLang="en-US" sz="2000" dirty="0">
                <a:solidFill>
                  <a:srgbClr val="001CA0"/>
                </a:solidFill>
                <a:latin typeface="Gmarket Sans Medium"/>
                <a:ea typeface="Gmarket Sans Medium"/>
              </a:rPr>
              <a:t>전기</a:t>
            </a:r>
            <a:r>
              <a:rPr lang="en-US" sz="2000" b="0" i="0" u="none" strike="noStrike" dirty="0">
                <a:solidFill>
                  <a:srgbClr val="001CA0"/>
                </a:solidFill>
                <a:latin typeface="Gmarket Sans Medium"/>
              </a:rPr>
              <a:t> </a:t>
            </a:r>
            <a:r>
              <a:rPr lang="ko-KR" sz="2000" b="0" i="0" u="none" strike="noStrike" dirty="0">
                <a:solidFill>
                  <a:srgbClr val="001CA0"/>
                </a:solidFill>
                <a:ea typeface="Gmarket Sans Medium"/>
              </a:rPr>
              <a:t>숙명여대</a:t>
            </a:r>
            <a:r>
              <a:rPr lang="en-US" sz="2000" b="0" i="0" u="none" strike="noStrike" dirty="0">
                <a:solidFill>
                  <a:srgbClr val="001CA0"/>
                </a:solidFill>
                <a:latin typeface="Gmarket Sans Medium"/>
              </a:rPr>
              <a:t> </a:t>
            </a:r>
            <a:r>
              <a:rPr lang="ko-KR" sz="2000" b="0" i="0" u="none" strike="noStrike" dirty="0">
                <a:solidFill>
                  <a:srgbClr val="001CA0"/>
                </a:solidFill>
                <a:ea typeface="Gmarket Sans Medium"/>
              </a:rPr>
              <a:t>일반대학원</a:t>
            </a:r>
            <a:r>
              <a:rPr lang="en-US" sz="2000" b="0" i="0" u="none" strike="noStrike" dirty="0">
                <a:solidFill>
                  <a:srgbClr val="001CA0"/>
                </a:solidFill>
                <a:latin typeface="Gmarket Sans Medium"/>
              </a:rPr>
              <a:t> </a:t>
            </a:r>
            <a:r>
              <a:rPr lang="ko-KR" sz="2000" b="0" i="0" u="none" strike="noStrike" dirty="0">
                <a:solidFill>
                  <a:srgbClr val="001CA0"/>
                </a:solidFill>
                <a:ea typeface="Gmarket Sans Medium"/>
              </a:rPr>
              <a:t>온라인</a:t>
            </a:r>
            <a:r>
              <a:rPr lang="en-US" sz="2000" b="0" i="0" u="none" strike="noStrike" dirty="0">
                <a:solidFill>
                  <a:srgbClr val="001CA0"/>
                </a:solidFill>
                <a:latin typeface="Gmarket Sans Medium"/>
              </a:rPr>
              <a:t> </a:t>
            </a:r>
            <a:r>
              <a:rPr lang="ko-KR" sz="2000" b="0" i="0" u="none" strike="noStrike" dirty="0">
                <a:solidFill>
                  <a:srgbClr val="001CA0"/>
                </a:solidFill>
                <a:ea typeface="Gmarket Sans Medium"/>
              </a:rPr>
              <a:t>학과</a:t>
            </a:r>
            <a:r>
              <a:rPr lang="en-US" sz="2000" b="0" i="0" u="none" strike="noStrike" dirty="0">
                <a:solidFill>
                  <a:srgbClr val="001CA0"/>
                </a:solidFill>
                <a:latin typeface="Gmarket Sans Medium"/>
              </a:rPr>
              <a:t> </a:t>
            </a:r>
            <a:r>
              <a:rPr lang="ko-KR" sz="2000" b="0" i="0" u="none" strike="noStrike" dirty="0">
                <a:solidFill>
                  <a:srgbClr val="001CA0"/>
                </a:solidFill>
                <a:ea typeface="Gmarket Sans Medium"/>
              </a:rPr>
              <a:t>설명회</a:t>
            </a:r>
            <a:r>
              <a:rPr lang="en-US" sz="2000" b="0" i="0" u="none" strike="noStrike" dirty="0">
                <a:solidFill>
                  <a:srgbClr val="001CA0"/>
                </a:solidFill>
                <a:latin typeface="Gmarket Sans Medium"/>
              </a:rPr>
              <a:t> - </a:t>
            </a:r>
            <a:r>
              <a:rPr lang="ko-KR" sz="2000" b="0" i="0" u="none" strike="noStrike" dirty="0">
                <a:solidFill>
                  <a:srgbClr val="001CA0"/>
                </a:solidFill>
                <a:ea typeface="Gmarket Sans Medium"/>
              </a:rPr>
              <a:t>영어영문학과</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Group 7"/>
          <p:cNvGrpSpPr/>
          <p:nvPr/>
        </p:nvGrpSpPr>
        <p:grpSpPr>
          <a:xfrm>
            <a:off x="2147483647" y="2147483647"/>
            <a:ext cx="2147483647" cy="2147483647"/>
            <a:chOff x="0" y="0"/>
            <a:chExt cx="0" cy="0"/>
          </a:xfrm>
        </p:grpSpPr>
      </p:grpSp>
      <p:pic>
        <p:nvPicPr>
          <p:cNvPr id="8" name="Picture 8"/>
          <p:cNvPicPr>
            <a:picLocks noChangeAspect="1"/>
          </p:cNvPicPr>
          <p:nvPr/>
        </p:nvPicPr>
        <p:blipFill>
          <a:blip r:embed="rId2">
            <a:alphaModFix amt="17000"/>
          </a:blip>
          <a:stretch>
            <a:fillRect/>
          </a:stretch>
        </p:blipFill>
        <p:spPr>
          <a:xfrm>
            <a:off x="5257800" y="1308100"/>
            <a:ext cx="5029200" cy="736600"/>
          </a:xfrm>
          <a:prstGeom prst="rect">
            <a:avLst/>
          </a:prstGeom>
        </p:spPr>
      </p:pic>
      <p:sp>
        <p:nvSpPr>
          <p:cNvPr id="9" name="TextBox 9"/>
          <p:cNvSpPr txBox="1"/>
          <p:nvPr/>
        </p:nvSpPr>
        <p:spPr>
          <a:xfrm>
            <a:off x="5676900" y="1447800"/>
            <a:ext cx="4178300" cy="444500"/>
          </a:xfrm>
          <a:prstGeom prst="rect">
            <a:avLst/>
          </a:prstGeom>
        </p:spPr>
        <p:txBody>
          <a:bodyPr lIns="0" tIns="0" rIns="0" bIns="0" rtlCol="0" anchor="ctr"/>
          <a:lstStyle/>
          <a:p>
            <a:pPr lvl="0" algn="ctr">
              <a:lnSpc>
                <a:spcPct val="116199"/>
              </a:lnSpc>
            </a:pPr>
            <a:r>
              <a:rPr lang="en-US" sz="2500" b="1" i="0" u="none" strike="noStrike" dirty="0">
                <a:solidFill>
                  <a:srgbClr val="000000"/>
                </a:solidFill>
                <a:latin typeface="Gmarket Sans Medium"/>
              </a:rPr>
              <a:t>TESOL Ph. D. Major</a:t>
            </a:r>
          </a:p>
        </p:txBody>
      </p:sp>
      <p:grpSp>
        <p:nvGrpSpPr>
          <p:cNvPr id="10" name="Group 10"/>
          <p:cNvGrpSpPr/>
          <p:nvPr/>
        </p:nvGrpSpPr>
        <p:grpSpPr>
          <a:xfrm>
            <a:off x="0" y="2147483647"/>
            <a:ext cx="2147483647" cy="2147483647"/>
            <a:chOff x="0" y="0"/>
            <a:chExt cx="0" cy="0"/>
          </a:xfrm>
        </p:grpSpPr>
      </p:grpSp>
      <p:pic>
        <p:nvPicPr>
          <p:cNvPr id="11" name="Picture 11"/>
          <p:cNvPicPr>
            <a:picLocks noChangeAspect="1"/>
          </p:cNvPicPr>
          <p:nvPr/>
        </p:nvPicPr>
        <p:blipFill>
          <a:blip r:embed="rId3"/>
          <a:stretch>
            <a:fillRect/>
          </a:stretch>
        </p:blipFill>
        <p:spPr>
          <a:xfrm>
            <a:off x="0" y="266700"/>
            <a:ext cx="10287000" cy="101600"/>
          </a:xfrm>
          <a:prstGeom prst="rect">
            <a:avLst/>
          </a:prstGeom>
        </p:spPr>
      </p:pic>
      <p:sp>
        <p:nvSpPr>
          <p:cNvPr id="12" name="TextBox 12"/>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9</a:t>
            </a:r>
          </a:p>
        </p:txBody>
      </p:sp>
      <p:sp>
        <p:nvSpPr>
          <p:cNvPr id="13" name="TextBox 13"/>
          <p:cNvSpPr txBox="1"/>
          <p:nvPr/>
        </p:nvSpPr>
        <p:spPr>
          <a:xfrm>
            <a:off x="2667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Faculty Introduction</a:t>
            </a:r>
          </a:p>
        </p:txBody>
      </p:sp>
      <p:grpSp>
        <p:nvGrpSpPr>
          <p:cNvPr id="23" name="그룹 22">
            <a:extLst>
              <a:ext uri="{FF2B5EF4-FFF2-40B4-BE49-F238E27FC236}">
                <a16:creationId xmlns:a16="http://schemas.microsoft.com/office/drawing/2014/main" id="{B54989BF-320C-45A2-B818-E4CB9F210319}"/>
              </a:ext>
            </a:extLst>
          </p:cNvPr>
          <p:cNvGrpSpPr/>
          <p:nvPr/>
        </p:nvGrpSpPr>
        <p:grpSpPr>
          <a:xfrm>
            <a:off x="266700" y="2712833"/>
            <a:ext cx="6678748" cy="6764394"/>
            <a:chOff x="698500" y="2183873"/>
            <a:chExt cx="8832772" cy="7843303"/>
          </a:xfrm>
        </p:grpSpPr>
        <p:pic>
          <p:nvPicPr>
            <p:cNvPr id="3" name="Picture 3"/>
            <p:cNvPicPr>
              <a:picLocks noChangeAspect="1"/>
            </p:cNvPicPr>
            <p:nvPr/>
          </p:nvPicPr>
          <p:blipFill>
            <a:blip r:embed="rId4"/>
            <a:stretch>
              <a:fillRect/>
            </a:stretch>
          </p:blipFill>
          <p:spPr>
            <a:xfrm>
              <a:off x="698500" y="8503176"/>
              <a:ext cx="1257300" cy="1524000"/>
            </a:xfrm>
            <a:prstGeom prst="rect">
              <a:avLst/>
            </a:prstGeom>
          </p:spPr>
        </p:pic>
        <p:pic>
          <p:nvPicPr>
            <p:cNvPr id="4" name="Picture 4"/>
            <p:cNvPicPr>
              <a:picLocks noChangeAspect="1"/>
            </p:cNvPicPr>
            <p:nvPr/>
          </p:nvPicPr>
          <p:blipFill>
            <a:blip r:embed="rId5"/>
            <a:stretch>
              <a:fillRect/>
            </a:stretch>
          </p:blipFill>
          <p:spPr>
            <a:xfrm>
              <a:off x="730172" y="6283879"/>
              <a:ext cx="1244600" cy="1524000"/>
            </a:xfrm>
            <a:prstGeom prst="rect">
              <a:avLst/>
            </a:prstGeom>
          </p:spPr>
        </p:pic>
        <p:pic>
          <p:nvPicPr>
            <p:cNvPr id="5" name="Picture 5"/>
            <p:cNvPicPr>
              <a:picLocks noChangeAspect="1"/>
            </p:cNvPicPr>
            <p:nvPr/>
          </p:nvPicPr>
          <p:blipFill>
            <a:blip r:embed="rId6"/>
            <a:stretch>
              <a:fillRect/>
            </a:stretch>
          </p:blipFill>
          <p:spPr>
            <a:xfrm>
              <a:off x="717215" y="2196574"/>
              <a:ext cx="1295400" cy="1524001"/>
            </a:xfrm>
            <a:prstGeom prst="rect">
              <a:avLst/>
            </a:prstGeom>
          </p:spPr>
        </p:pic>
        <p:pic>
          <p:nvPicPr>
            <p:cNvPr id="6" name="Picture 6"/>
            <p:cNvPicPr>
              <a:picLocks noChangeAspect="1"/>
            </p:cNvPicPr>
            <p:nvPr/>
          </p:nvPicPr>
          <p:blipFill>
            <a:blip r:embed="rId7"/>
            <a:stretch>
              <a:fillRect/>
            </a:stretch>
          </p:blipFill>
          <p:spPr>
            <a:xfrm>
              <a:off x="698500" y="4221176"/>
              <a:ext cx="1257300" cy="1562100"/>
            </a:xfrm>
            <a:prstGeom prst="rect">
              <a:avLst/>
            </a:prstGeom>
          </p:spPr>
        </p:pic>
        <p:sp>
          <p:nvSpPr>
            <p:cNvPr id="15" name="TextBox 15"/>
            <p:cNvSpPr txBox="1"/>
            <p:nvPr/>
          </p:nvSpPr>
          <p:spPr>
            <a:xfrm>
              <a:off x="2218696" y="8658745"/>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Jiyoung</a:t>
              </a:r>
              <a:r>
                <a:rPr lang="en-US" sz="1700" b="1" i="0" u="none" strike="noStrike" dirty="0">
                  <a:solidFill>
                    <a:srgbClr val="000000"/>
                  </a:solidFill>
                  <a:latin typeface="Gmarket Sans Medium"/>
                </a:rPr>
                <a:t> Ha(Adjunct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400" b="0" i="0" u="none" strike="noStrike" dirty="0">
                  <a:solidFill>
                    <a:srgbClr val="000000"/>
                  </a:solidFill>
                  <a:latin typeface="Gmarket Sans Medium"/>
                </a:rPr>
                <a:t>Field: TESOL, English Education, </a:t>
              </a:r>
            </a:p>
            <a:p>
              <a:pPr lvl="0" algn="l">
                <a:lnSpc>
                  <a:spcPct val="99600"/>
                </a:lnSpc>
              </a:pPr>
              <a:r>
                <a:rPr lang="en-US" sz="1400" dirty="0">
                  <a:solidFill>
                    <a:srgbClr val="000000"/>
                  </a:solidFill>
                  <a:latin typeface="Gmarket Sans Medium"/>
                </a:rPr>
                <a:t>           </a:t>
              </a:r>
              <a:r>
                <a:rPr lang="en-US" sz="1400" b="0" i="0" u="none" strike="noStrike" dirty="0">
                  <a:solidFill>
                    <a:srgbClr val="000000"/>
                  </a:solidFill>
                  <a:latin typeface="Gmarket Sans Medium"/>
                </a:rPr>
                <a:t>English Linguistics</a:t>
              </a:r>
            </a:p>
            <a:p>
              <a:pPr lvl="0" algn="l">
                <a:lnSpc>
                  <a:spcPct val="99600"/>
                </a:lnSpc>
              </a:pPr>
              <a:endParaRPr lang="en-US" sz="1500" b="0" i="0" u="none" strike="noStrike" dirty="0">
                <a:solidFill>
                  <a:srgbClr val="000000"/>
                </a:solidFill>
                <a:latin typeface="Gmarket Sans Medium"/>
              </a:endParaRPr>
            </a:p>
          </p:txBody>
        </p:sp>
        <p:sp>
          <p:nvSpPr>
            <p:cNvPr id="16" name="TextBox 16"/>
            <p:cNvSpPr txBox="1"/>
            <p:nvPr/>
          </p:nvSpPr>
          <p:spPr>
            <a:xfrm>
              <a:off x="2177972" y="6296580"/>
              <a:ext cx="7353300" cy="1016000"/>
            </a:xfrm>
            <a:prstGeom prst="rect">
              <a:avLst/>
            </a:prstGeom>
          </p:spPr>
          <p:txBody>
            <a:bodyPr lIns="0" tIns="0" rIns="0" bIns="0" rtlCol="0" anchor="t"/>
            <a:lstStyle/>
            <a:p>
              <a:pPr lvl="0" algn="l">
                <a:lnSpc>
                  <a:spcPct val="99600"/>
                </a:lnSpc>
              </a:pPr>
              <a:r>
                <a:rPr lang="en-US" sz="1700" b="1" i="0" u="none" strike="noStrike" dirty="0">
                  <a:solidFill>
                    <a:srgbClr val="000000"/>
                  </a:solidFill>
                  <a:latin typeface="Gmarket Sans Medium"/>
                </a:rPr>
                <a:t>Nevin Liddy (Assistant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400" b="0" i="0" u="none" strike="noStrike" dirty="0">
                  <a:solidFill>
                    <a:srgbClr val="000000"/>
                  </a:solidFill>
                  <a:latin typeface="Gmarket Sans Medium"/>
                </a:rPr>
                <a:t>Field: English </a:t>
              </a:r>
              <a:r>
                <a:rPr lang="en-US" sz="1400" b="0" i="0" u="none" strike="noStrike" dirty="0" err="1">
                  <a:solidFill>
                    <a:srgbClr val="000000"/>
                  </a:solidFill>
                  <a:latin typeface="Gmarket Sans Medium"/>
                </a:rPr>
                <a:t>Linguistics,SLA</a:t>
              </a:r>
              <a:r>
                <a:rPr lang="en-US" sz="1400" b="0" i="0" u="none" strike="noStrike" dirty="0">
                  <a:solidFill>
                    <a:srgbClr val="000000"/>
                  </a:solidFill>
                  <a:latin typeface="Gmarket Sans Medium"/>
                </a:rPr>
                <a:t>, TESOL</a:t>
              </a:r>
            </a:p>
            <a:p>
              <a:pPr lvl="0" algn="l">
                <a:lnSpc>
                  <a:spcPct val="99600"/>
                </a:lnSpc>
              </a:pPr>
              <a:endParaRPr lang="en-US" sz="1500" b="0" i="0" u="none" strike="noStrike" dirty="0">
                <a:solidFill>
                  <a:srgbClr val="000000"/>
                </a:solidFill>
                <a:latin typeface="Gmarket Sans Medium"/>
              </a:endParaRPr>
            </a:p>
          </p:txBody>
        </p:sp>
        <p:sp>
          <p:nvSpPr>
            <p:cNvPr id="17" name="TextBox 17"/>
            <p:cNvSpPr txBox="1"/>
            <p:nvPr/>
          </p:nvSpPr>
          <p:spPr>
            <a:xfrm>
              <a:off x="2126915" y="2183873"/>
              <a:ext cx="6565900" cy="1054100"/>
            </a:xfrm>
            <a:prstGeom prst="rect">
              <a:avLst/>
            </a:prstGeom>
          </p:spPr>
          <p:txBody>
            <a:bodyPr lIns="0" tIns="0" rIns="0" bIns="0" rtlCol="0" anchor="t"/>
            <a:lstStyle/>
            <a:p>
              <a:pPr lvl="0" algn="l">
                <a:lnSpc>
                  <a:spcPct val="99600"/>
                </a:lnSpc>
              </a:pPr>
              <a:r>
                <a:rPr lang="en-US" sz="1700" b="1" i="0" u="none" strike="noStrike" dirty="0">
                  <a:solidFill>
                    <a:srgbClr val="000000"/>
                  </a:solidFill>
                  <a:latin typeface="Gmarket Sans Medium"/>
                </a:rPr>
                <a:t>Van </a:t>
              </a:r>
              <a:r>
                <a:rPr lang="en-US" sz="1700" b="1" i="0" u="none" strike="noStrike" dirty="0" err="1">
                  <a:solidFill>
                    <a:srgbClr val="000000"/>
                  </a:solidFill>
                  <a:latin typeface="Gmarket Sans Medium"/>
                </a:rPr>
                <a:t>Vlack</a:t>
              </a:r>
              <a:r>
                <a:rPr lang="en-US" sz="1700" b="1" i="0" u="none" strike="noStrike" dirty="0">
                  <a:solidFill>
                    <a:srgbClr val="000000"/>
                  </a:solidFill>
                  <a:latin typeface="Gmarket Sans Medium"/>
                </a:rPr>
                <a:t> (Assistant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400" b="0" i="0" u="none" strike="noStrike" dirty="0">
                  <a:solidFill>
                    <a:srgbClr val="000000"/>
                  </a:solidFill>
                  <a:latin typeface="Gmarket Sans Medium"/>
                </a:rPr>
                <a:t>Field: TESOL Major, Applied Linguistics</a:t>
              </a:r>
            </a:p>
            <a:p>
              <a:pPr lvl="0" algn="l">
                <a:lnSpc>
                  <a:spcPct val="99600"/>
                </a:lnSpc>
              </a:pPr>
              <a:endParaRPr lang="en-US" sz="1500" b="0" i="0" u="none" strike="noStrike" dirty="0">
                <a:solidFill>
                  <a:srgbClr val="000000"/>
                </a:solidFill>
                <a:latin typeface="Gmarket Sans Medium"/>
              </a:endParaRPr>
            </a:p>
          </p:txBody>
        </p:sp>
        <p:sp>
          <p:nvSpPr>
            <p:cNvPr id="18" name="TextBox 18"/>
            <p:cNvSpPr txBox="1"/>
            <p:nvPr/>
          </p:nvSpPr>
          <p:spPr>
            <a:xfrm>
              <a:off x="2197101" y="4233876"/>
              <a:ext cx="6565900" cy="1054100"/>
            </a:xfrm>
            <a:prstGeom prst="rect">
              <a:avLst/>
            </a:prstGeom>
          </p:spPr>
          <p:txBody>
            <a:bodyPr lIns="0" tIns="0" rIns="0" bIns="0" rtlCol="0" anchor="t"/>
            <a:lstStyle/>
            <a:p>
              <a:pPr lvl="0" algn="l">
                <a:lnSpc>
                  <a:spcPct val="99600"/>
                </a:lnSpc>
              </a:pPr>
              <a:r>
                <a:rPr lang="en-US" sz="1700" b="1" i="0" u="none" strike="noStrike" dirty="0">
                  <a:solidFill>
                    <a:srgbClr val="000000"/>
                  </a:solidFill>
                  <a:latin typeface="Gmarket Sans Medium"/>
                </a:rPr>
                <a:t>Diane </a:t>
              </a:r>
              <a:r>
                <a:rPr lang="en-US" sz="1700" b="1" i="0" u="none" strike="noStrike" dirty="0" err="1">
                  <a:solidFill>
                    <a:srgbClr val="000000"/>
                  </a:solidFill>
                  <a:latin typeface="Gmarket Sans Medium"/>
                </a:rPr>
                <a:t>Rozell</a:t>
              </a:r>
              <a:r>
                <a:rPr lang="en-US" sz="1700" b="1" i="0" u="none" strike="noStrike" dirty="0">
                  <a:solidFill>
                    <a:srgbClr val="000000"/>
                  </a:solidFill>
                  <a:latin typeface="Gmarket Sans Medium"/>
                </a:rPr>
                <a:t> (Assistant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400" b="0" i="0" u="none" strike="noStrike" dirty="0">
                  <a:solidFill>
                    <a:srgbClr val="000000"/>
                  </a:solidFill>
                  <a:latin typeface="Gmarket Sans Medium"/>
                </a:rPr>
                <a:t>Field: TESOL Major</a:t>
              </a:r>
            </a:p>
            <a:p>
              <a:pPr lvl="0" algn="l">
                <a:lnSpc>
                  <a:spcPct val="99600"/>
                </a:lnSpc>
              </a:pPr>
              <a:endParaRPr lang="en-US" sz="1500" b="0" i="0" u="none" strike="noStrike" dirty="0">
                <a:solidFill>
                  <a:srgbClr val="000000"/>
                </a:solidFill>
                <a:latin typeface="Gmarket Sans Medium"/>
              </a:endParaRPr>
            </a:p>
          </p:txBody>
        </p:sp>
      </p:grpSp>
      <p:grpSp>
        <p:nvGrpSpPr>
          <p:cNvPr id="24" name="그룹 23">
            <a:extLst>
              <a:ext uri="{FF2B5EF4-FFF2-40B4-BE49-F238E27FC236}">
                <a16:creationId xmlns:a16="http://schemas.microsoft.com/office/drawing/2014/main" id="{9DE16552-A38B-4778-8036-F3E4444C795E}"/>
              </a:ext>
            </a:extLst>
          </p:cNvPr>
          <p:cNvGrpSpPr/>
          <p:nvPr/>
        </p:nvGrpSpPr>
        <p:grpSpPr>
          <a:xfrm>
            <a:off x="5598523" y="2211679"/>
            <a:ext cx="6324600" cy="2887135"/>
            <a:chOff x="6248400" y="2044700"/>
            <a:chExt cx="8801100" cy="3416300"/>
          </a:xfrm>
        </p:grpSpPr>
        <p:pic>
          <p:nvPicPr>
            <p:cNvPr id="19" name="Picture 12">
              <a:extLst>
                <a:ext uri="{FF2B5EF4-FFF2-40B4-BE49-F238E27FC236}">
                  <a16:creationId xmlns:a16="http://schemas.microsoft.com/office/drawing/2014/main" id="{7AF82FE3-C22F-4EB7-850C-8078DC6509C8}"/>
                </a:ext>
              </a:extLst>
            </p:cNvPr>
            <p:cNvPicPr>
              <a:picLocks noChangeAspect="1"/>
            </p:cNvPicPr>
            <p:nvPr/>
          </p:nvPicPr>
          <p:blipFill>
            <a:blip r:embed="rId8"/>
            <a:stretch>
              <a:fillRect/>
            </a:stretch>
          </p:blipFill>
          <p:spPr>
            <a:xfrm>
              <a:off x="6248400" y="2044700"/>
              <a:ext cx="1346200" cy="1549400"/>
            </a:xfrm>
            <a:prstGeom prst="rect">
              <a:avLst/>
            </a:prstGeom>
          </p:spPr>
        </p:pic>
        <p:pic>
          <p:nvPicPr>
            <p:cNvPr id="20" name="Picture 13">
              <a:extLst>
                <a:ext uri="{FF2B5EF4-FFF2-40B4-BE49-F238E27FC236}">
                  <a16:creationId xmlns:a16="http://schemas.microsoft.com/office/drawing/2014/main" id="{2C17C342-1E77-48D2-8A55-95B674C729C7}"/>
                </a:ext>
              </a:extLst>
            </p:cNvPr>
            <p:cNvPicPr>
              <a:picLocks noChangeAspect="1"/>
            </p:cNvPicPr>
            <p:nvPr/>
          </p:nvPicPr>
          <p:blipFill>
            <a:blip r:embed="rId9"/>
            <a:stretch>
              <a:fillRect/>
            </a:stretch>
          </p:blipFill>
          <p:spPr>
            <a:xfrm>
              <a:off x="6248400" y="3911600"/>
              <a:ext cx="1346200" cy="1549400"/>
            </a:xfrm>
            <a:prstGeom prst="rect">
              <a:avLst/>
            </a:prstGeom>
          </p:spPr>
        </p:pic>
        <p:sp>
          <p:nvSpPr>
            <p:cNvPr id="21" name="TextBox 16">
              <a:extLst>
                <a:ext uri="{FF2B5EF4-FFF2-40B4-BE49-F238E27FC236}">
                  <a16:creationId xmlns:a16="http://schemas.microsoft.com/office/drawing/2014/main" id="{9A5A1269-75DA-44FE-87C0-C8981508D9A6}"/>
                </a:ext>
              </a:extLst>
            </p:cNvPr>
            <p:cNvSpPr txBox="1"/>
            <p:nvPr/>
          </p:nvSpPr>
          <p:spPr>
            <a:xfrm>
              <a:off x="7734300" y="2057400"/>
              <a:ext cx="73152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Aejin</a:t>
              </a:r>
              <a:r>
                <a:rPr lang="en-US" sz="1700" b="1" i="0" u="none" strike="noStrike" dirty="0">
                  <a:solidFill>
                    <a:srgbClr val="000000"/>
                  </a:solidFill>
                  <a:latin typeface="Gmarket Sans Medium"/>
                </a:rPr>
                <a:t> Kang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400" b="0" i="0" u="none" strike="noStrike" dirty="0">
                  <a:solidFill>
                    <a:srgbClr val="000000"/>
                  </a:solidFill>
                  <a:latin typeface="Gmarket Sans Medium"/>
                </a:rPr>
                <a:t>Field: </a:t>
              </a:r>
              <a:r>
                <a:rPr lang="en-US" sz="1400" dirty="0">
                  <a:solidFill>
                    <a:srgbClr val="000000"/>
                  </a:solidFill>
                  <a:latin typeface="Gmarket Sans Medium"/>
                </a:rPr>
                <a:t>English</a:t>
              </a:r>
              <a:r>
                <a:rPr lang="ko-KR" altLang="en-US" sz="1400" dirty="0">
                  <a:solidFill>
                    <a:srgbClr val="000000"/>
                  </a:solidFill>
                  <a:latin typeface="Gmarket Sans Medium"/>
                </a:rPr>
                <a:t> </a:t>
              </a:r>
              <a:r>
                <a:rPr lang="en-US" altLang="ko-KR" sz="1400" dirty="0">
                  <a:solidFill>
                    <a:srgbClr val="000000"/>
                  </a:solidFill>
                  <a:latin typeface="Gmarket Sans Medium"/>
                </a:rPr>
                <a:t>Education/TESOL</a:t>
              </a:r>
              <a:endParaRPr lang="en-US" sz="1400" b="0" i="0" u="none" strike="noStrike" dirty="0">
                <a:solidFill>
                  <a:srgbClr val="000000"/>
                </a:solidFill>
                <a:latin typeface="Gmarket Sans Medium"/>
              </a:endParaRPr>
            </a:p>
            <a:p>
              <a:pPr lvl="0" algn="l">
                <a:lnSpc>
                  <a:spcPct val="99600"/>
                </a:lnSpc>
              </a:pPr>
              <a:endParaRPr lang="en-US" sz="1500" b="0" i="0" u="none" strike="noStrike" dirty="0">
                <a:solidFill>
                  <a:srgbClr val="000000"/>
                </a:solidFill>
                <a:latin typeface="Gmarket Sans Medium"/>
              </a:endParaRPr>
            </a:p>
          </p:txBody>
        </p:sp>
        <p:sp>
          <p:nvSpPr>
            <p:cNvPr id="22" name="TextBox 17">
              <a:extLst>
                <a:ext uri="{FF2B5EF4-FFF2-40B4-BE49-F238E27FC236}">
                  <a16:creationId xmlns:a16="http://schemas.microsoft.com/office/drawing/2014/main" id="{2C3283B2-9D66-4949-916D-07DD72949CAF}"/>
                </a:ext>
              </a:extLst>
            </p:cNvPr>
            <p:cNvSpPr txBox="1"/>
            <p:nvPr/>
          </p:nvSpPr>
          <p:spPr>
            <a:xfrm>
              <a:off x="7785100" y="3924300"/>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Myunghee</a:t>
              </a:r>
              <a:r>
                <a:rPr lang="en-US" sz="1700" b="1" i="0" u="none" strike="noStrike" dirty="0">
                  <a:solidFill>
                    <a:srgbClr val="000000"/>
                  </a:solidFill>
                  <a:latin typeface="Gmarket Sans Medium"/>
                </a:rPr>
                <a:t> Kim (Professor)</a:t>
              </a:r>
            </a:p>
            <a:p>
              <a:pPr lvl="0" algn="l">
                <a:lnSpc>
                  <a:spcPct val="99600"/>
                </a:lnSpc>
              </a:pPr>
              <a:endParaRPr lang="en-US" sz="1700" b="1" i="0" u="none" strike="noStrike" dirty="0">
                <a:solidFill>
                  <a:srgbClr val="000000"/>
                </a:solidFill>
                <a:latin typeface="Gmarket Sans Medium"/>
              </a:endParaRPr>
            </a:p>
            <a:p>
              <a:pPr lvl="0">
                <a:lnSpc>
                  <a:spcPct val="99600"/>
                </a:lnSpc>
              </a:pPr>
              <a:r>
                <a:rPr lang="en-US" sz="1400" b="0" i="0" u="none" strike="noStrike" dirty="0">
                  <a:solidFill>
                    <a:srgbClr val="000000"/>
                  </a:solidFill>
                  <a:latin typeface="Gmarket Sans Medium"/>
                </a:rPr>
                <a:t>Field</a:t>
              </a:r>
              <a:r>
                <a:rPr lang="en-US" altLang="ko-KR" sz="1400" dirty="0">
                  <a:solidFill>
                    <a:srgbClr val="000000"/>
                  </a:solidFill>
                  <a:latin typeface="Gmarket Sans Medium"/>
                </a:rPr>
                <a:t>: English</a:t>
              </a:r>
              <a:r>
                <a:rPr lang="ko-KR" altLang="en-US" sz="1400" dirty="0">
                  <a:solidFill>
                    <a:srgbClr val="000000"/>
                  </a:solidFill>
                  <a:latin typeface="Gmarket Sans Medium"/>
                </a:rPr>
                <a:t> </a:t>
              </a:r>
              <a:r>
                <a:rPr lang="en-US" altLang="ko-KR" sz="1400" dirty="0">
                  <a:solidFill>
                    <a:srgbClr val="000000"/>
                  </a:solidFill>
                  <a:latin typeface="Gmarket Sans Medium"/>
                </a:rPr>
                <a:t>Education/TESOL</a:t>
              </a:r>
              <a:endParaRPr lang="en-US" sz="1400" b="0" i="0" u="none" strike="noStrike" dirty="0">
                <a:solidFill>
                  <a:srgbClr val="000000"/>
                </a:solidFill>
                <a:latin typeface="Gmarket Sans Medium"/>
              </a:endParaRPr>
            </a:p>
            <a:p>
              <a:pPr lvl="0" algn="l">
                <a:lnSpc>
                  <a:spcPct val="99600"/>
                </a:lnSpc>
              </a:pPr>
              <a:endParaRPr lang="en-US" sz="1500" b="0" i="0" u="none" strike="noStrike" dirty="0">
                <a:solidFill>
                  <a:srgbClr val="000000"/>
                </a:solidFill>
                <a:latin typeface="Gmarket Sans Medium"/>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104900" y="2108200"/>
          <a:ext cx="8089900" cy="5003800"/>
        </p:xfrm>
        <a:graphic>
          <a:graphicData uri="http://schemas.openxmlformats.org/drawingml/2006/table">
            <a:tbl>
              <a:tblPr/>
              <a:tblGrid>
                <a:gridCol w="1625600">
                  <a:extLst>
                    <a:ext uri="{9D8B030D-6E8A-4147-A177-3AD203B41FA5}">
                      <a16:colId xmlns:a16="http://schemas.microsoft.com/office/drawing/2014/main" val="20000"/>
                    </a:ext>
                  </a:extLst>
                </a:gridCol>
                <a:gridCol w="6464300">
                  <a:extLst>
                    <a:ext uri="{9D8B030D-6E8A-4147-A177-3AD203B41FA5}">
                      <a16:colId xmlns:a16="http://schemas.microsoft.com/office/drawing/2014/main" val="20001"/>
                    </a:ext>
                  </a:extLst>
                </a:gridCol>
              </a:tblGrid>
              <a:tr h="952500">
                <a:tc gridSpan="2">
                  <a:txBody>
                    <a:bodyPr/>
                    <a:lstStyle/>
                    <a:p>
                      <a:pPr lvl="0" algn="ctr">
                        <a:lnSpc>
                          <a:spcPct val="91714"/>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2E3D86">
                        <a:alpha val="23137"/>
                      </a:srgbClr>
                    </a:solidFill>
                  </a:tcPr>
                </a:tc>
                <a:tc hMerge="1">
                  <a:txBody>
                    <a:bodyPr/>
                    <a:lstStyle/>
                    <a:p>
                      <a:pPr lvl="0" algn="ctr">
                        <a:lnSpc>
                          <a:spcPct val="116199"/>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2E3D86">
                        <a:alpha val="23137"/>
                      </a:srgbClr>
                    </a:solidFill>
                  </a:tcPr>
                </a:tc>
                <a:extLst>
                  <a:ext uri="{0D108BD9-81ED-4DB2-BD59-A6C34878D82A}">
                    <a16:rowId xmlns:a16="http://schemas.microsoft.com/office/drawing/2014/main" val="10000"/>
                  </a:ext>
                </a:extLst>
              </a:tr>
              <a:tr h="1422400">
                <a:tc gridSpan="2">
                  <a:txBody>
                    <a:bodyPr/>
                    <a:lstStyle/>
                    <a:p>
                      <a:pPr lvl="0" algn="ctr">
                        <a:lnSpc>
                          <a:spcPct val="91714"/>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3A4CA8">
                        <a:alpha val="23137"/>
                      </a:srgbClr>
                    </a:solidFill>
                  </a:tcPr>
                </a:tc>
                <a:tc hMerge="1">
                  <a:txBody>
                    <a:bodyPr/>
                    <a:lstStyle/>
                    <a:p>
                      <a:pPr lvl="0" algn="ctr">
                        <a:lnSpc>
                          <a:spcPct val="116199"/>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3A4CA8">
                        <a:alpha val="23137"/>
                      </a:srgbClr>
                    </a:solidFill>
                  </a:tcPr>
                </a:tc>
                <a:extLst>
                  <a:ext uri="{0D108BD9-81ED-4DB2-BD59-A6C34878D82A}">
                    <a16:rowId xmlns:a16="http://schemas.microsoft.com/office/drawing/2014/main" val="10001"/>
                  </a:ext>
                </a:extLst>
              </a:tr>
              <a:tr h="876300">
                <a:tc gridSpan="2">
                  <a:txBody>
                    <a:bodyPr/>
                    <a:lstStyle/>
                    <a:p>
                      <a:pPr lvl="0" algn="ctr">
                        <a:lnSpc>
                          <a:spcPct val="91714"/>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5D6DBE">
                        <a:alpha val="23137"/>
                      </a:srgbClr>
                    </a:solidFill>
                  </a:tcPr>
                </a:tc>
                <a:tc hMerge="1">
                  <a:txBody>
                    <a:bodyPr/>
                    <a:lstStyle/>
                    <a:p>
                      <a:pPr lvl="0" algn="ctr">
                        <a:lnSpc>
                          <a:spcPct val="116199"/>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5D6DBE">
                        <a:alpha val="23137"/>
                      </a:srgbClr>
                    </a:solidFill>
                  </a:tcPr>
                </a:tc>
                <a:extLst>
                  <a:ext uri="{0D108BD9-81ED-4DB2-BD59-A6C34878D82A}">
                    <a16:rowId xmlns:a16="http://schemas.microsoft.com/office/drawing/2014/main" val="10002"/>
                  </a:ext>
                </a:extLst>
              </a:tr>
              <a:tr h="876300">
                <a:tc gridSpan="2">
                  <a:txBody>
                    <a:bodyPr/>
                    <a:lstStyle/>
                    <a:p>
                      <a:pPr lvl="0" algn="ctr">
                        <a:lnSpc>
                          <a:spcPct val="83000"/>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9FA9D8">
                        <a:alpha val="23137"/>
                      </a:srgbClr>
                    </a:solidFill>
                  </a:tcPr>
                </a:tc>
                <a:tc hMerge="1">
                  <a:txBody>
                    <a:bodyPr/>
                    <a:lstStyle/>
                    <a:p>
                      <a:pPr lvl="0" algn="ctr">
                        <a:lnSpc>
                          <a:spcPct val="116199"/>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9FA9D8">
                        <a:alpha val="23137"/>
                      </a:srgbClr>
                    </a:solidFill>
                  </a:tcPr>
                </a:tc>
                <a:extLst>
                  <a:ext uri="{0D108BD9-81ED-4DB2-BD59-A6C34878D82A}">
                    <a16:rowId xmlns:a16="http://schemas.microsoft.com/office/drawing/2014/main" val="10003"/>
                  </a:ext>
                </a:extLst>
              </a:tr>
              <a:tr h="876300">
                <a:tc gridSpan="2">
                  <a:txBody>
                    <a:bodyPr/>
                    <a:lstStyle/>
                    <a:p>
                      <a:pPr lvl="0" algn="ctr">
                        <a:lnSpc>
                          <a:spcPct val="83000"/>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CCD2F0">
                        <a:alpha val="23137"/>
                      </a:srgbClr>
                    </a:solidFill>
                  </a:tcPr>
                </a:tc>
                <a:tc hMerge="1">
                  <a:txBody>
                    <a:bodyPr/>
                    <a:lstStyle/>
                    <a:p>
                      <a:pPr lvl="0" algn="ctr">
                        <a:lnSpc>
                          <a:spcPct val="116199"/>
                        </a:lnSpc>
                        <a:defRPr/>
                      </a:pPr>
                      <a:endParaRPr lang="en-US" sz="1100"/>
                    </a:p>
                  </a:txBody>
                  <a:tcPr marL="19050" marR="19050" marT="19050" marB="19050" anchor="ctr">
                    <a:lnL w="32140" cap="flat" cmpd="sng" algn="ctr">
                      <a:solidFill>
                        <a:srgbClr val="000000">
                          <a:alpha val="23137"/>
                        </a:srgbClr>
                      </a:solidFill>
                      <a:prstDash val="solid"/>
                      <a:round/>
                      <a:headEnd type="none" w="med" len="med"/>
                      <a:tailEnd type="none" w="med" len="med"/>
                    </a:lnL>
                    <a:lnR w="32140" cap="flat" cmpd="sng" algn="ctr">
                      <a:solidFill>
                        <a:srgbClr val="000000">
                          <a:alpha val="23137"/>
                        </a:srgbClr>
                      </a:solidFill>
                      <a:prstDash val="solid"/>
                      <a:round/>
                      <a:headEnd type="none" w="med" len="med"/>
                      <a:tailEnd type="none" w="med" len="med"/>
                    </a:lnR>
                    <a:lnT w="32140" cap="flat" cmpd="sng" algn="ctr">
                      <a:solidFill>
                        <a:srgbClr val="000000">
                          <a:alpha val="23137"/>
                        </a:srgbClr>
                      </a:solidFill>
                      <a:prstDash val="solid"/>
                      <a:round/>
                      <a:headEnd type="none" w="med" len="med"/>
                      <a:tailEnd type="none" w="med" len="med"/>
                    </a:lnT>
                    <a:lnB w="32140" cap="flat" cmpd="sng" algn="ctr">
                      <a:solidFill>
                        <a:srgbClr val="000000">
                          <a:alpha val="23137"/>
                        </a:srgbClr>
                      </a:solidFill>
                      <a:prstDash val="solid"/>
                      <a:round/>
                      <a:headEnd type="none" w="med" len="med"/>
                      <a:tailEnd type="none" w="med" len="med"/>
                    </a:lnB>
                    <a:solidFill>
                      <a:srgbClr val="CCD2F0">
                        <a:alpha val="23137"/>
                      </a:srgbClr>
                    </a:solidFill>
                  </a:tcPr>
                </a:tc>
                <a:extLst>
                  <a:ext uri="{0D108BD9-81ED-4DB2-BD59-A6C34878D82A}">
                    <a16:rowId xmlns:a16="http://schemas.microsoft.com/office/drawing/2014/main" val="10004"/>
                  </a:ext>
                </a:extLst>
              </a:tr>
            </a:tbl>
          </a:graphicData>
        </a:graphic>
      </p:graphicFrame>
      <p:graphicFrame>
        <p:nvGraphicFramePr>
          <p:cNvPr id="3" name="Table 3"/>
          <p:cNvGraphicFramePr>
            <a:graphicFrameLocks noGrp="1"/>
          </p:cNvGraphicFramePr>
          <p:nvPr/>
        </p:nvGraphicFramePr>
        <p:xfrm>
          <a:off x="1320800" y="2133600"/>
          <a:ext cx="7950200" cy="5003800"/>
        </p:xfrm>
        <a:graphic>
          <a:graphicData uri="http://schemas.openxmlformats.org/drawingml/2006/table">
            <a:tbl>
              <a:tblPr/>
              <a:tblGrid>
                <a:gridCol w="1600200">
                  <a:extLst>
                    <a:ext uri="{9D8B030D-6E8A-4147-A177-3AD203B41FA5}">
                      <a16:colId xmlns:a16="http://schemas.microsoft.com/office/drawing/2014/main" val="20000"/>
                    </a:ext>
                  </a:extLst>
                </a:gridCol>
                <a:gridCol w="6350000">
                  <a:extLst>
                    <a:ext uri="{9D8B030D-6E8A-4147-A177-3AD203B41FA5}">
                      <a16:colId xmlns:a16="http://schemas.microsoft.com/office/drawing/2014/main" val="20001"/>
                    </a:ext>
                  </a:extLst>
                </a:gridCol>
              </a:tblGrid>
              <a:tr h="952500">
                <a:tc gridSpan="2">
                  <a:txBody>
                    <a:bodyPr/>
                    <a:lstStyle/>
                    <a:p>
                      <a:pPr lvl="0" algn="l">
                        <a:lnSpc>
                          <a:spcPct val="91714"/>
                        </a:lnSpc>
                        <a:defRPr/>
                      </a:pPr>
                      <a:r>
                        <a:rPr lang="en-US" sz="3000" b="1" i="0" u="none" strike="noStrike">
                          <a:solidFill>
                            <a:srgbClr val="000000"/>
                          </a:solidFill>
                          <a:latin typeface="Gmarket Sans Medium"/>
                        </a:rPr>
                        <a:t>1. Credit requirements</a:t>
                      </a: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tc hMerge="1">
                  <a:txBody>
                    <a:bodyPr/>
                    <a:lstStyle/>
                    <a:p>
                      <a:pPr lvl="0" algn="ctr">
                        <a:lnSpc>
                          <a:spcPct val="116199"/>
                        </a:lnSpc>
                        <a:defRPr/>
                      </a:pP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0"/>
                  </a:ext>
                </a:extLst>
              </a:tr>
              <a:tr h="1422400">
                <a:tc gridSpan="2">
                  <a:txBody>
                    <a:bodyPr/>
                    <a:lstStyle/>
                    <a:p>
                      <a:pPr lvl="0" algn="l">
                        <a:lnSpc>
                          <a:spcPct val="91714"/>
                        </a:lnSpc>
                        <a:defRPr/>
                      </a:pPr>
                      <a:r>
                        <a:rPr lang="en-US" sz="2700" b="1" i="0" u="none" strike="noStrike">
                          <a:solidFill>
                            <a:srgbClr val="000000"/>
                          </a:solidFill>
                          <a:latin typeface="Gmarket Sans Medium"/>
                        </a:rPr>
                        <a:t>2. Research Ethics and Thesis Writing</a:t>
                      </a: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tc hMerge="1">
                  <a:txBody>
                    <a:bodyPr/>
                    <a:lstStyle/>
                    <a:p>
                      <a:pPr lvl="0" algn="ctr">
                        <a:lnSpc>
                          <a:spcPct val="116199"/>
                        </a:lnSpc>
                        <a:defRPr/>
                      </a:pP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1"/>
                  </a:ext>
                </a:extLst>
              </a:tr>
              <a:tr h="876300">
                <a:tc gridSpan="2">
                  <a:txBody>
                    <a:bodyPr/>
                    <a:lstStyle/>
                    <a:p>
                      <a:pPr lvl="0" algn="l">
                        <a:lnSpc>
                          <a:spcPct val="91714"/>
                        </a:lnSpc>
                        <a:defRPr/>
                      </a:pPr>
                      <a:r>
                        <a:rPr lang="en-US" sz="3000" b="1" i="0" u="none" strike="noStrike">
                          <a:solidFill>
                            <a:srgbClr val="000000"/>
                          </a:solidFill>
                          <a:latin typeface="Gmarket Sans Medium"/>
                        </a:rPr>
                        <a:t>3. English Examination</a:t>
                      </a: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tc hMerge="1">
                  <a:txBody>
                    <a:bodyPr/>
                    <a:lstStyle/>
                    <a:p>
                      <a:pPr lvl="0" algn="ctr">
                        <a:lnSpc>
                          <a:spcPct val="116199"/>
                        </a:lnSpc>
                        <a:defRPr/>
                      </a:pP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2"/>
                  </a:ext>
                </a:extLst>
              </a:tr>
              <a:tr h="876300">
                <a:tc gridSpan="2">
                  <a:txBody>
                    <a:bodyPr/>
                    <a:lstStyle/>
                    <a:p>
                      <a:pPr lvl="0" algn="l">
                        <a:lnSpc>
                          <a:spcPct val="83000"/>
                        </a:lnSpc>
                        <a:defRPr/>
                      </a:pPr>
                      <a:r>
                        <a:rPr lang="en-US" sz="3000" b="1" i="0" u="none" strike="noStrike">
                          <a:solidFill>
                            <a:srgbClr val="000000"/>
                          </a:solidFill>
                          <a:latin typeface="Gmarket Sans Medium"/>
                        </a:rPr>
                        <a:t>4. Comprehensive Examination</a:t>
                      </a: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tc hMerge="1">
                  <a:txBody>
                    <a:bodyPr/>
                    <a:lstStyle/>
                    <a:p>
                      <a:pPr lvl="0" algn="ctr">
                        <a:lnSpc>
                          <a:spcPct val="116199"/>
                        </a:lnSpc>
                        <a:defRPr/>
                      </a:pP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3"/>
                  </a:ext>
                </a:extLst>
              </a:tr>
              <a:tr h="876300">
                <a:tc gridSpan="2">
                  <a:txBody>
                    <a:bodyPr/>
                    <a:lstStyle/>
                    <a:p>
                      <a:pPr lvl="0" algn="l">
                        <a:lnSpc>
                          <a:spcPct val="83000"/>
                        </a:lnSpc>
                        <a:defRPr/>
                      </a:pPr>
                      <a:r>
                        <a:rPr lang="en-US" sz="3000" b="1" i="0" u="none" strike="noStrike">
                          <a:solidFill>
                            <a:srgbClr val="000000"/>
                          </a:solidFill>
                          <a:latin typeface="Gmarket Sans Medium"/>
                        </a:rPr>
                        <a:t>5. Thesis / Dissertation</a:t>
                      </a: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tc hMerge="1">
                  <a:txBody>
                    <a:bodyPr/>
                    <a:lstStyle/>
                    <a:p>
                      <a:pPr lvl="0" algn="ctr">
                        <a:lnSpc>
                          <a:spcPct val="116199"/>
                        </a:lnSpc>
                        <a:defRPr/>
                      </a:pPr>
                      <a:endParaRPr lang="en-US" sz="1100"/>
                    </a:p>
                  </a:txBody>
                  <a:tcPr marL="19050" marR="19050" marT="19050" marB="19050" anchor="ctr">
                    <a:lnL cap="flat" cmpd="sng" algn="ctr">
                      <a:solidFill>
                        <a:srgbClr val="000000">
                          <a:alpha val="0"/>
                        </a:srgbClr>
                      </a:solidFill>
                      <a:prstDash val="solid"/>
                      <a:round/>
                      <a:headEnd type="none" w="med" len="med"/>
                      <a:tailEnd type="none" w="med" len="med"/>
                    </a:lnL>
                    <a:lnR cap="flat" cmpd="sng" algn="ctr">
                      <a:solidFill>
                        <a:srgbClr val="000000">
                          <a:alpha val="0"/>
                        </a:srgbClr>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4"/>
                  </a:ext>
                </a:extLst>
              </a:tr>
            </a:tbl>
          </a:graphicData>
        </a:graphic>
      </p:graphicFrame>
      <p:sp>
        <p:nvSpPr>
          <p:cNvPr id="4" name="TextBox 4"/>
          <p:cNvSpPr txBox="1"/>
          <p:nvPr/>
        </p:nvSpPr>
        <p:spPr>
          <a:xfrm>
            <a:off x="1905000" y="1714500"/>
            <a:ext cx="6743700" cy="266700"/>
          </a:xfrm>
          <a:prstGeom prst="rect">
            <a:avLst/>
          </a:prstGeom>
        </p:spPr>
        <p:txBody>
          <a:bodyPr lIns="0" tIns="0" rIns="0" bIns="0" rtlCol="0" anchor="ctr"/>
          <a:lstStyle/>
          <a:p>
            <a:pPr lvl="0" algn="r">
              <a:lnSpc>
                <a:spcPct val="116199"/>
              </a:lnSpc>
            </a:pPr>
            <a:r>
              <a:rPr lang="en-US" sz="1500" b="0" i="0" u="none" strike="noStrike">
                <a:solidFill>
                  <a:srgbClr val="323232"/>
                </a:solidFill>
                <a:latin typeface="Gmarket Sans Medium"/>
              </a:rPr>
              <a:t>*All of the steps are essential for graduation</a:t>
            </a:r>
          </a:p>
        </p:txBody>
      </p:sp>
      <p:grpSp>
        <p:nvGrpSpPr>
          <p:cNvPr id="5" name="Group 5"/>
          <p:cNvGrpSpPr/>
          <p:nvPr/>
        </p:nvGrpSpPr>
        <p:grpSpPr>
          <a:xfrm>
            <a:off x="-2147483648" y="2147483647"/>
            <a:ext cx="2147483647" cy="2147483647"/>
            <a:chOff x="0" y="0"/>
            <a:chExt cx="0" cy="0"/>
          </a:xfrm>
        </p:grpSpPr>
      </p:grpSp>
      <p:pic>
        <p:nvPicPr>
          <p:cNvPr id="6" name="Picture 6"/>
          <p:cNvPicPr>
            <a:picLocks noChangeAspect="1"/>
          </p:cNvPicPr>
          <p:nvPr/>
        </p:nvPicPr>
        <p:blipFill>
          <a:blip r:embed="rId2">
            <a:alphaModFix amt="39000"/>
          </a:blip>
          <a:stretch>
            <a:fillRect/>
          </a:stretch>
        </p:blipFill>
        <p:spPr>
          <a:xfrm>
            <a:off x="-50800" y="7327900"/>
            <a:ext cx="10502900" cy="2527300"/>
          </a:xfrm>
          <a:prstGeom prst="rect">
            <a:avLst/>
          </a:prstGeom>
        </p:spPr>
      </p:pic>
      <p:sp>
        <p:nvSpPr>
          <p:cNvPr id="7" name="TextBox 7"/>
          <p:cNvSpPr txBox="1"/>
          <p:nvPr/>
        </p:nvSpPr>
        <p:spPr>
          <a:xfrm>
            <a:off x="-762000" y="7543800"/>
            <a:ext cx="11239500" cy="2730500"/>
          </a:xfrm>
          <a:prstGeom prst="rect">
            <a:avLst/>
          </a:prstGeom>
        </p:spPr>
        <p:txBody>
          <a:bodyPr lIns="0" tIns="0" rIns="0" bIns="0" rtlCol="0" anchor="ctr"/>
          <a:lstStyle/>
          <a:p>
            <a:pPr lvl="0" algn="ctr">
              <a:lnSpc>
                <a:spcPct val="132800"/>
              </a:lnSpc>
            </a:pPr>
            <a:r>
              <a:rPr lang="en-US" sz="1500" b="1" i="0" u="none" strike="noStrike" dirty="0">
                <a:solidFill>
                  <a:srgbClr val="000000"/>
                </a:solidFill>
                <a:latin typeface="Noto Sans CJK KR Regular"/>
              </a:rPr>
              <a:t>*Required Courses </a:t>
            </a:r>
          </a:p>
          <a:p>
            <a:pPr lvl="0" algn="ctr">
              <a:lnSpc>
                <a:spcPct val="132800"/>
              </a:lnSpc>
            </a:pPr>
            <a:r>
              <a:rPr lang="en-US" sz="1500" b="1" i="0" u="none" strike="noStrike" dirty="0">
                <a:solidFill>
                  <a:srgbClr val="000000"/>
                </a:solidFill>
                <a:latin typeface="Noto Sans CJK KR Regular"/>
              </a:rPr>
              <a:t>-Literature Major:</a:t>
            </a:r>
            <a:r>
              <a:rPr lang="en-US" sz="1500" b="0" i="0" u="none" strike="noStrike" dirty="0">
                <a:solidFill>
                  <a:srgbClr val="000000"/>
                </a:solidFill>
                <a:latin typeface="Noto Sans CJK KR Regular"/>
              </a:rPr>
              <a:t> Introduction to British and American Literature</a:t>
            </a:r>
          </a:p>
          <a:p>
            <a:pPr lvl="0" algn="ctr">
              <a:lnSpc>
                <a:spcPct val="132800"/>
              </a:lnSpc>
            </a:pPr>
            <a:endParaRPr lang="en-US" sz="1500" b="0" i="0" u="none" strike="noStrike" dirty="0">
              <a:solidFill>
                <a:srgbClr val="000000"/>
              </a:solidFill>
              <a:latin typeface="Noto Sans CJK KR Regular"/>
            </a:endParaRPr>
          </a:p>
          <a:p>
            <a:pPr lvl="0" algn="ctr">
              <a:lnSpc>
                <a:spcPct val="132800"/>
              </a:lnSpc>
            </a:pPr>
            <a:r>
              <a:rPr lang="en-US" sz="1500" b="1" i="0" u="none" strike="noStrike" dirty="0">
                <a:solidFill>
                  <a:srgbClr val="000000"/>
                </a:solidFill>
                <a:latin typeface="Noto Sans CJK KR Regular"/>
              </a:rPr>
              <a:t>-Linguistics Major: </a:t>
            </a:r>
            <a:r>
              <a:rPr lang="en-US" sz="1500" b="0" i="0" u="none" strike="noStrike" dirty="0">
                <a:solidFill>
                  <a:srgbClr val="000000"/>
                </a:solidFill>
                <a:latin typeface="Noto Sans CJK KR Regular"/>
              </a:rPr>
              <a:t>Choose one – Studies in English Linguistics or Introduction to English Linguistics</a:t>
            </a:r>
          </a:p>
          <a:p>
            <a:pPr lvl="0" algn="ctr">
              <a:lnSpc>
                <a:spcPct val="132800"/>
              </a:lnSpc>
            </a:pPr>
            <a:endParaRPr lang="en-US" sz="1500" b="0" i="0" u="none" strike="noStrike" dirty="0">
              <a:solidFill>
                <a:srgbClr val="000000"/>
              </a:solidFill>
              <a:latin typeface="Noto Sans CJK KR Regular"/>
            </a:endParaRPr>
          </a:p>
          <a:p>
            <a:pPr lvl="0" algn="ctr">
              <a:lnSpc>
                <a:spcPct val="132800"/>
              </a:lnSpc>
            </a:pPr>
            <a:r>
              <a:rPr lang="en-US" sz="1500" b="1" i="0" u="none" strike="noStrike" dirty="0">
                <a:solidFill>
                  <a:srgbClr val="000000"/>
                </a:solidFill>
                <a:latin typeface="Noto Sans CJK KR Regular"/>
              </a:rPr>
              <a:t>-Translation Studies Major:</a:t>
            </a:r>
            <a:r>
              <a:rPr lang="en-US" sz="1500" b="0" i="0" u="none" strike="noStrike" dirty="0">
                <a:solidFill>
                  <a:srgbClr val="000000"/>
                </a:solidFill>
                <a:latin typeface="Noto Sans CJK KR Regular"/>
              </a:rPr>
              <a:t> According to the current department regulations, </a:t>
            </a:r>
          </a:p>
          <a:p>
            <a:pPr lvl="0" algn="ctr">
              <a:lnSpc>
                <a:spcPct val="132800"/>
              </a:lnSpc>
            </a:pPr>
            <a:r>
              <a:rPr lang="en-US" sz="1500" b="0" i="0" u="none" strike="noStrike" dirty="0">
                <a:solidFill>
                  <a:srgbClr val="000000"/>
                </a:solidFill>
                <a:latin typeface="Noto Sans CJK KR Regular"/>
              </a:rPr>
              <a:t>                                  No required courses have been designated.</a:t>
            </a:r>
          </a:p>
          <a:p>
            <a:pPr lvl="0" algn="ctr">
              <a:lnSpc>
                <a:spcPct val="132800"/>
              </a:lnSpc>
            </a:pPr>
            <a:endParaRPr lang="en-US" sz="1500" b="0" i="0" u="none" strike="noStrike" dirty="0">
              <a:solidFill>
                <a:srgbClr val="000000"/>
              </a:solidFill>
              <a:latin typeface="Noto Sans CJK KR Regular"/>
            </a:endParaRPr>
          </a:p>
          <a:p>
            <a:pPr lvl="0" algn="ctr">
              <a:lnSpc>
                <a:spcPct val="132800"/>
              </a:lnSpc>
            </a:pPr>
            <a:endParaRPr lang="en-US" sz="1500" b="0" i="0" u="none" strike="noStrike" dirty="0">
              <a:solidFill>
                <a:srgbClr val="000000"/>
              </a:solidFill>
              <a:latin typeface="Noto Sans CJK KR Regular"/>
            </a:endParaRPr>
          </a:p>
        </p:txBody>
      </p:sp>
      <p:grpSp>
        <p:nvGrpSpPr>
          <p:cNvPr id="8" name="Group 8"/>
          <p:cNvGrpSpPr/>
          <p:nvPr/>
        </p:nvGrpSpPr>
        <p:grpSpPr>
          <a:xfrm>
            <a:off x="0" y="2147483647"/>
            <a:ext cx="2147483647" cy="2147483647"/>
            <a:chOff x="0" y="0"/>
            <a:chExt cx="0" cy="0"/>
          </a:xfrm>
        </p:grpSpPr>
      </p:grpSp>
      <p:pic>
        <p:nvPicPr>
          <p:cNvPr id="9" name="Picture 9"/>
          <p:cNvPicPr>
            <a:picLocks noChangeAspect="1"/>
          </p:cNvPicPr>
          <p:nvPr/>
        </p:nvPicPr>
        <p:blipFill>
          <a:blip r:embed="rId3"/>
          <a:stretch>
            <a:fillRect/>
          </a:stretch>
        </p:blipFill>
        <p:spPr>
          <a:xfrm>
            <a:off x="0" y="215900"/>
            <a:ext cx="10287000" cy="101600"/>
          </a:xfrm>
          <a:prstGeom prst="rect">
            <a:avLst/>
          </a:prstGeom>
        </p:spPr>
      </p:pic>
      <p:sp>
        <p:nvSpPr>
          <p:cNvPr id="10" name="TextBox 10"/>
          <p:cNvSpPr txBox="1"/>
          <p:nvPr/>
        </p:nvSpPr>
        <p:spPr>
          <a:xfrm>
            <a:off x="9664700" y="495300"/>
            <a:ext cx="330200" cy="304800"/>
          </a:xfrm>
          <a:prstGeom prst="rect">
            <a:avLst/>
          </a:prstGeom>
        </p:spPr>
        <p:txBody>
          <a:bodyPr lIns="0" tIns="0" rIns="0" bIns="0" rtlCol="0" anchor="ctr"/>
          <a:lstStyle/>
          <a:p>
            <a:pPr lvl="0" algn="r">
              <a:lnSpc>
                <a:spcPct val="95449"/>
              </a:lnSpc>
            </a:pPr>
            <a:r>
              <a:rPr lang="en-US" sz="1700" b="0" i="0" u="none" strike="noStrike">
                <a:solidFill>
                  <a:srgbClr val="001CA0"/>
                </a:solidFill>
                <a:latin typeface="Anek Bangla Expanded SemiBold"/>
              </a:rPr>
              <a:t>10</a:t>
            </a:r>
          </a:p>
        </p:txBody>
      </p:sp>
      <p:sp>
        <p:nvSpPr>
          <p:cNvPr id="11" name="TextBox 11"/>
          <p:cNvSpPr txBox="1"/>
          <p:nvPr/>
        </p:nvSpPr>
        <p:spPr>
          <a:xfrm>
            <a:off x="266700" y="279400"/>
            <a:ext cx="6616700" cy="14224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Graduation Requirements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60400" y="3225800"/>
            <a:ext cx="8953500" cy="5168900"/>
          </a:xfrm>
          <a:prstGeom prst="rect">
            <a:avLst/>
          </a:prstGeom>
        </p:spPr>
      </p:pic>
      <p:sp>
        <p:nvSpPr>
          <p:cNvPr id="3" name="TextBox 3"/>
          <p:cNvSpPr txBox="1"/>
          <p:nvPr/>
        </p:nvSpPr>
        <p:spPr>
          <a:xfrm>
            <a:off x="660400" y="2476500"/>
            <a:ext cx="8940800" cy="673100"/>
          </a:xfrm>
          <a:prstGeom prst="rect">
            <a:avLst/>
          </a:prstGeom>
        </p:spPr>
        <p:txBody>
          <a:bodyPr lIns="0" tIns="0" rIns="0" bIns="0" rtlCol="0" anchor="ctr"/>
          <a:lstStyle/>
          <a:p>
            <a:pPr lvl="0" algn="r">
              <a:lnSpc>
                <a:spcPct val="116199"/>
              </a:lnSpc>
            </a:pPr>
            <a:r>
              <a:rPr lang="en-US" sz="1900" b="0" i="0" u="none" strike="noStrike" dirty="0">
                <a:solidFill>
                  <a:srgbClr val="323232"/>
                </a:solidFill>
                <a:latin typeface="Gmarket Sans Medium"/>
              </a:rPr>
              <a:t>*</a:t>
            </a:r>
            <a:r>
              <a:rPr lang="en-US" sz="1900" b="1" i="0" u="none" strike="noStrike" dirty="0">
                <a:solidFill>
                  <a:srgbClr val="323232"/>
                </a:solidFill>
                <a:latin typeface="Gmarket Sans Medium"/>
              </a:rPr>
              <a:t>Specifications for graduation requirements.</a:t>
            </a:r>
          </a:p>
          <a:p>
            <a:pPr lvl="0" algn="r">
              <a:lnSpc>
                <a:spcPct val="116199"/>
              </a:lnSpc>
            </a:pPr>
            <a:r>
              <a:rPr lang="en-US" sz="1600" b="0" i="0" u="none" strike="noStrike" dirty="0">
                <a:solidFill>
                  <a:srgbClr val="323232"/>
                </a:solidFill>
                <a:latin typeface="Gmarket Sans Medium"/>
              </a:rPr>
              <a:t>(All of the information are available in the </a:t>
            </a:r>
            <a:r>
              <a:rPr lang="en-US" sz="1600" b="0" i="0" u="none" strike="noStrike" dirty="0" err="1">
                <a:solidFill>
                  <a:srgbClr val="323232"/>
                </a:solidFill>
                <a:latin typeface="Gmarket Sans Medium"/>
              </a:rPr>
              <a:t>Sookmyung</a:t>
            </a:r>
            <a:r>
              <a:rPr lang="en-US" sz="1600" b="0" i="0" u="none" strike="noStrike" dirty="0">
                <a:solidFill>
                  <a:srgbClr val="323232"/>
                </a:solidFill>
                <a:latin typeface="Gmarket Sans Medium"/>
              </a:rPr>
              <a:t> G</a:t>
            </a:r>
            <a:r>
              <a:rPr lang="en-US" sz="1600" dirty="0">
                <a:solidFill>
                  <a:srgbClr val="323232"/>
                </a:solidFill>
                <a:latin typeface="Gmarket Sans Medium"/>
              </a:rPr>
              <a:t>raduate</a:t>
            </a:r>
            <a:r>
              <a:rPr lang="ko-KR" altLang="en-US" sz="1600" dirty="0">
                <a:solidFill>
                  <a:srgbClr val="323232"/>
                </a:solidFill>
                <a:latin typeface="Gmarket Sans Medium"/>
              </a:rPr>
              <a:t> </a:t>
            </a:r>
            <a:r>
              <a:rPr lang="en-US" altLang="ko-KR" sz="1600" dirty="0">
                <a:solidFill>
                  <a:srgbClr val="323232"/>
                </a:solidFill>
                <a:latin typeface="Gmarket Sans Medium"/>
              </a:rPr>
              <a:t>School</a:t>
            </a:r>
            <a:r>
              <a:rPr lang="en-US" sz="1600" b="0" i="0" u="none" strike="noStrike" dirty="0">
                <a:solidFill>
                  <a:srgbClr val="323232"/>
                </a:solidFill>
                <a:latin typeface="Gmarket Sans Medium"/>
              </a:rPr>
              <a:t> website.</a:t>
            </a:r>
          </a:p>
        </p:txBody>
      </p:sp>
      <p:grpSp>
        <p:nvGrpSpPr>
          <p:cNvPr id="4" name="Group 4"/>
          <p:cNvGrpSpPr/>
          <p:nvPr/>
        </p:nvGrpSpPr>
        <p:grpSpPr>
          <a:xfrm>
            <a:off x="-169329100" y="2147483647"/>
            <a:ext cx="2147483647" cy="2147483647"/>
            <a:chOff x="0" y="0"/>
            <a:chExt cx="0" cy="0"/>
          </a:xfrm>
        </p:grpSpPr>
      </p:grpSp>
      <p:pic>
        <p:nvPicPr>
          <p:cNvPr id="5" name="Picture 5"/>
          <p:cNvPicPr>
            <a:picLocks noChangeAspect="1"/>
          </p:cNvPicPr>
          <p:nvPr/>
        </p:nvPicPr>
        <p:blipFill>
          <a:blip r:embed="rId3"/>
          <a:stretch>
            <a:fillRect/>
          </a:stretch>
        </p:blipFill>
        <p:spPr>
          <a:xfrm>
            <a:off x="-12700" y="571500"/>
            <a:ext cx="10287000" cy="101600"/>
          </a:xfrm>
          <a:prstGeom prst="rect">
            <a:avLst/>
          </a:prstGeom>
        </p:spPr>
      </p:pic>
      <p:sp>
        <p:nvSpPr>
          <p:cNvPr id="6" name="TextBox 6"/>
          <p:cNvSpPr txBox="1"/>
          <p:nvPr/>
        </p:nvSpPr>
        <p:spPr>
          <a:xfrm>
            <a:off x="9652000" y="863600"/>
            <a:ext cx="330200" cy="304800"/>
          </a:xfrm>
          <a:prstGeom prst="rect">
            <a:avLst/>
          </a:prstGeom>
        </p:spPr>
        <p:txBody>
          <a:bodyPr lIns="0" tIns="0" rIns="0" bIns="0" rtlCol="0" anchor="ctr"/>
          <a:lstStyle/>
          <a:p>
            <a:pPr lvl="0" algn="r">
              <a:lnSpc>
                <a:spcPct val="95449"/>
              </a:lnSpc>
            </a:pPr>
            <a:r>
              <a:rPr lang="en-US" sz="1700" b="0" i="0" u="none" strike="noStrike">
                <a:solidFill>
                  <a:srgbClr val="001CA0"/>
                </a:solidFill>
                <a:latin typeface="Anek Bangla Expanded SemiBold"/>
              </a:rPr>
              <a:t>11</a:t>
            </a:r>
          </a:p>
        </p:txBody>
      </p:sp>
      <p:sp>
        <p:nvSpPr>
          <p:cNvPr id="7" name="TextBox 7"/>
          <p:cNvSpPr txBox="1"/>
          <p:nvPr/>
        </p:nvSpPr>
        <p:spPr>
          <a:xfrm>
            <a:off x="254000" y="647700"/>
            <a:ext cx="6616700" cy="14224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Graduation Requirements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66700"/>
            <a:ext cx="10287000" cy="101600"/>
          </a:xfrm>
          <a:prstGeom prst="rect">
            <a:avLst/>
          </a:prstGeom>
        </p:spPr>
      </p:pic>
      <p:sp>
        <p:nvSpPr>
          <p:cNvPr id="3" name="TextBox 3"/>
          <p:cNvSpPr txBox="1"/>
          <p:nvPr/>
        </p:nvSpPr>
        <p:spPr>
          <a:xfrm>
            <a:off x="9664700" y="546100"/>
            <a:ext cx="330200" cy="304800"/>
          </a:xfrm>
          <a:prstGeom prst="rect">
            <a:avLst/>
          </a:prstGeom>
        </p:spPr>
        <p:txBody>
          <a:bodyPr lIns="0" tIns="0" rIns="0" bIns="0" rtlCol="0" anchor="ctr"/>
          <a:lstStyle/>
          <a:p>
            <a:pPr lvl="0" algn="r">
              <a:lnSpc>
                <a:spcPct val="95449"/>
              </a:lnSpc>
            </a:pPr>
            <a:r>
              <a:rPr lang="en-US" sz="1700" b="0" i="0" u="none" strike="noStrike">
                <a:solidFill>
                  <a:srgbClr val="001CA0"/>
                </a:solidFill>
                <a:latin typeface="Anek Bangla Expanded SemiBold"/>
              </a:rPr>
              <a:t>12</a:t>
            </a:r>
          </a:p>
        </p:txBody>
      </p:sp>
      <p:sp>
        <p:nvSpPr>
          <p:cNvPr id="4" name="TextBox 4"/>
          <p:cNvSpPr txBox="1"/>
          <p:nvPr/>
        </p:nvSpPr>
        <p:spPr>
          <a:xfrm>
            <a:off x="152400" y="546100"/>
            <a:ext cx="7493000" cy="1358900"/>
          </a:xfrm>
          <a:prstGeom prst="rect">
            <a:avLst/>
          </a:prstGeom>
        </p:spPr>
        <p:txBody>
          <a:bodyPr lIns="0" tIns="0" rIns="0" bIns="0" rtlCol="0" anchor="ctr"/>
          <a:lstStyle/>
          <a:p>
            <a:pPr lvl="0" algn="l">
              <a:lnSpc>
                <a:spcPct val="116199"/>
              </a:lnSpc>
            </a:pPr>
            <a:r>
              <a:rPr lang="en-US" sz="3800" b="0" i="0" u="none" strike="noStrike">
                <a:solidFill>
                  <a:srgbClr val="091C78"/>
                </a:solidFill>
                <a:latin typeface="Gmarket Sans Bold"/>
              </a:rPr>
              <a:t>Research Activity Support for Graduate Students</a:t>
            </a:r>
          </a:p>
        </p:txBody>
      </p:sp>
      <p:sp>
        <p:nvSpPr>
          <p:cNvPr id="5" name="TextBox 5"/>
          <p:cNvSpPr txBox="1"/>
          <p:nvPr/>
        </p:nvSpPr>
        <p:spPr>
          <a:xfrm>
            <a:off x="152400" y="2400300"/>
            <a:ext cx="10033000" cy="5257800"/>
          </a:xfrm>
          <a:prstGeom prst="rect">
            <a:avLst/>
          </a:prstGeom>
        </p:spPr>
        <p:txBody>
          <a:bodyPr lIns="0" tIns="0" rIns="0" bIns="0" rtlCol="0" anchor="t"/>
          <a:lstStyle/>
          <a:p>
            <a:pPr lvl="0">
              <a:lnSpc>
                <a:spcPct val="99600"/>
              </a:lnSpc>
            </a:pPr>
            <a:r>
              <a:rPr lang="en-US" altLang="ko-KR" sz="2400" dirty="0"/>
              <a:t> Support is available for those who present papers at domestic and international academic conferences or publish papers in journals indexed by the Korea Citation Index (KCI, candidate journals included) or international academic journals (A&amp;HCI, SSCI, SCOPUS), as detailed below.</a:t>
            </a:r>
          </a:p>
          <a:p>
            <a:pPr lvl="0">
              <a:lnSpc>
                <a:spcPct val="99600"/>
              </a:lnSpc>
            </a:pPr>
            <a:endParaRPr lang="en-US" altLang="ko-KR" sz="2400" dirty="0"/>
          </a:p>
          <a:p>
            <a:pPr lvl="0">
              <a:lnSpc>
                <a:spcPct val="99600"/>
              </a:lnSpc>
            </a:pPr>
            <a:r>
              <a:rPr lang="en-US" altLang="ko-KR" sz="2400" dirty="0"/>
              <a:t>During the enrollment period, support is </a:t>
            </a:r>
            <a:r>
              <a:rPr lang="en-US" altLang="ko-KR" sz="2400" b="1" dirty="0"/>
              <a:t>provided </a:t>
            </a:r>
            <a:r>
              <a:rPr lang="en-US" altLang="ko-KR" sz="2400" b="1" dirty="0">
                <a:highlight>
                  <a:srgbClr val="FFFF00"/>
                </a:highlight>
              </a:rPr>
              <a:t>for up to two journal publication fees </a:t>
            </a:r>
            <a:r>
              <a:rPr lang="en-US" altLang="ko-KR" sz="2400" dirty="0"/>
              <a:t>and </a:t>
            </a:r>
            <a:r>
              <a:rPr lang="en-US" altLang="ko-KR" sz="2400" b="1" dirty="0"/>
              <a:t>up </a:t>
            </a:r>
            <a:r>
              <a:rPr lang="en-US" altLang="ko-KR" sz="2400" b="1" dirty="0">
                <a:highlight>
                  <a:srgbClr val="FFFF00"/>
                </a:highlight>
              </a:rPr>
              <a:t>to two conference presentations.</a:t>
            </a:r>
          </a:p>
          <a:p>
            <a:pPr lvl="0">
              <a:lnSpc>
                <a:spcPct val="99600"/>
              </a:lnSpc>
            </a:pPr>
            <a:endParaRPr lang="en-US" altLang="ko-KR" dirty="0"/>
          </a:p>
          <a:p>
            <a:r>
              <a:rPr lang="en-US" altLang="ko-KR" sz="2400" dirty="0"/>
              <a:t>1. </a:t>
            </a:r>
            <a:r>
              <a:rPr lang="en-US" altLang="ko-KR" sz="2400" b="1" dirty="0"/>
              <a:t>Eligibility</a:t>
            </a:r>
          </a:p>
          <a:p>
            <a:pPr marL="342900" indent="-342900">
              <a:buFontTx/>
              <a:buChar char="-"/>
            </a:pPr>
            <a:r>
              <a:rPr lang="en-US" altLang="ko-KR" sz="2400" b="1" dirty="0"/>
              <a:t>Master’s students</a:t>
            </a:r>
            <a:r>
              <a:rPr lang="en-US" altLang="ko-KR" sz="2400" dirty="0"/>
              <a:t>: Enrolled or within one year of program completion.</a:t>
            </a:r>
          </a:p>
          <a:p>
            <a:pPr marL="342900" indent="-342900">
              <a:buFontTx/>
              <a:buChar char="-"/>
            </a:pPr>
            <a:endParaRPr lang="en-US" altLang="ko-KR" sz="2400" dirty="0"/>
          </a:p>
          <a:p>
            <a:pPr marL="342900" indent="-342900">
              <a:buFontTx/>
              <a:buChar char="-"/>
            </a:pPr>
            <a:r>
              <a:rPr lang="en-US" altLang="ko-KR" sz="2400" b="1" dirty="0"/>
              <a:t>Doctoral students</a:t>
            </a:r>
            <a:r>
              <a:rPr lang="en-US" altLang="ko-KR" sz="2400" dirty="0"/>
              <a:t>: Enrolled or within three years of program completion.</a:t>
            </a:r>
          </a:p>
          <a:p>
            <a:pPr marL="342900" indent="-342900">
              <a:buFontTx/>
              <a:buChar char="-"/>
            </a:pPr>
            <a:endParaRPr lang="en-US" altLang="ko-KR" sz="2400" dirty="0"/>
          </a:p>
          <a:p>
            <a:pPr marL="342900" indent="-342900">
              <a:buFontTx/>
              <a:buChar char="-"/>
            </a:pPr>
            <a:r>
              <a:rPr lang="en-US" altLang="ko-KR" sz="2400" b="1" dirty="0"/>
              <a:t>First author (or corresponding author)</a:t>
            </a:r>
            <a:r>
              <a:rPr lang="en-US" altLang="ko-KR" sz="2400" dirty="0"/>
              <a:t>: If there are co-first authors, </a:t>
            </a:r>
          </a:p>
          <a:p>
            <a:r>
              <a:rPr lang="en-US" altLang="ko-KR" sz="2400" dirty="0"/>
              <a:t>support is available only if the applicant can provide justification for their      higher contribution.</a:t>
            </a:r>
          </a:p>
          <a:p>
            <a:endParaRPr lang="en-US" altLang="ko-KR" sz="2400" dirty="0"/>
          </a:p>
          <a:p>
            <a:r>
              <a:rPr lang="en-US" altLang="ko-KR" sz="2400" dirty="0"/>
              <a:t>*If a faculty member is included as a co-author, support is not available.</a:t>
            </a:r>
          </a:p>
          <a:p>
            <a:r>
              <a:rPr lang="en-US" altLang="ko-KR" sz="2400" dirty="0"/>
              <a:t>*If publication fees are covered by faculty research grants or other funding sources, duplicate support is not allowed.</a:t>
            </a:r>
          </a:p>
          <a:p>
            <a:pPr lvl="0">
              <a:lnSpc>
                <a:spcPct val="99600"/>
              </a:lnSpc>
            </a:pPr>
            <a:endParaRPr lang="en-US" altLang="ko-KR" sz="2400" dirty="0"/>
          </a:p>
          <a:p>
            <a:pPr lvl="0">
              <a:lnSpc>
                <a:spcPct val="99600"/>
              </a:lnSpc>
            </a:pPr>
            <a:endParaRPr lang="en-US" altLang="ko-KR" sz="2400" dirty="0"/>
          </a:p>
          <a:p>
            <a:pPr lvl="0">
              <a:lnSpc>
                <a:spcPct val="99600"/>
              </a:lnSpc>
            </a:pPr>
            <a:endParaRPr lang="en-US" altLang="ko-KR" dirty="0"/>
          </a:p>
          <a:p>
            <a:pPr lvl="0">
              <a:lnSpc>
                <a:spcPct val="99600"/>
              </a:lnSpc>
            </a:pPr>
            <a:endParaRPr lang="en-US" sz="1800" b="0" i="0" u="none" strike="noStrike" dirty="0">
              <a:solidFill>
                <a:srgbClr val="000000"/>
              </a:solidFill>
              <a:latin typeface="Noto Sans CJK KR Medium"/>
            </a:endParaRPr>
          </a:p>
          <a:p>
            <a:pPr lvl="0">
              <a:lnSpc>
                <a:spcPct val="99600"/>
              </a:lnSpc>
            </a:pPr>
            <a:endParaRPr lang="en-US" sz="1800" b="0" i="0" u="none" strike="noStrike" dirty="0">
              <a:solidFill>
                <a:srgbClr val="000000"/>
              </a:solidFill>
              <a:latin typeface="Noto Sans CJK KR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66700"/>
            <a:ext cx="10287000" cy="101600"/>
          </a:xfrm>
          <a:prstGeom prst="rect">
            <a:avLst/>
          </a:prstGeom>
        </p:spPr>
      </p:pic>
      <p:sp>
        <p:nvSpPr>
          <p:cNvPr id="3" name="TextBox 3"/>
          <p:cNvSpPr txBox="1"/>
          <p:nvPr/>
        </p:nvSpPr>
        <p:spPr>
          <a:xfrm>
            <a:off x="9664700" y="546100"/>
            <a:ext cx="330200" cy="304800"/>
          </a:xfrm>
          <a:prstGeom prst="rect">
            <a:avLst/>
          </a:prstGeom>
        </p:spPr>
        <p:txBody>
          <a:bodyPr lIns="0" tIns="0" rIns="0" bIns="0" rtlCol="0" anchor="ctr"/>
          <a:lstStyle/>
          <a:p>
            <a:pPr lvl="0" algn="r">
              <a:lnSpc>
                <a:spcPct val="95449"/>
              </a:lnSpc>
            </a:pPr>
            <a:r>
              <a:rPr lang="en-US" sz="1700" b="0" i="0" u="none" strike="noStrike" dirty="0">
                <a:solidFill>
                  <a:srgbClr val="001CA0"/>
                </a:solidFill>
                <a:latin typeface="Anek Bangla Expanded SemiBold"/>
              </a:rPr>
              <a:t>13</a:t>
            </a:r>
          </a:p>
        </p:txBody>
      </p:sp>
      <p:sp>
        <p:nvSpPr>
          <p:cNvPr id="4" name="TextBox 4"/>
          <p:cNvSpPr txBox="1"/>
          <p:nvPr/>
        </p:nvSpPr>
        <p:spPr>
          <a:xfrm>
            <a:off x="152400" y="546100"/>
            <a:ext cx="7493000" cy="1358900"/>
          </a:xfrm>
          <a:prstGeom prst="rect">
            <a:avLst/>
          </a:prstGeom>
        </p:spPr>
        <p:txBody>
          <a:bodyPr lIns="0" tIns="0" rIns="0" bIns="0" rtlCol="0" anchor="ctr"/>
          <a:lstStyle/>
          <a:p>
            <a:pPr lvl="0" algn="l">
              <a:lnSpc>
                <a:spcPct val="116199"/>
              </a:lnSpc>
            </a:pPr>
            <a:r>
              <a:rPr lang="en-US" sz="3800" b="0" i="0" u="none" strike="noStrike">
                <a:solidFill>
                  <a:srgbClr val="091C78"/>
                </a:solidFill>
                <a:latin typeface="Gmarket Sans Bold"/>
              </a:rPr>
              <a:t>Research Activity Support for Graduate Students</a:t>
            </a:r>
          </a:p>
        </p:txBody>
      </p:sp>
      <p:sp>
        <p:nvSpPr>
          <p:cNvPr id="5" name="TextBox 5"/>
          <p:cNvSpPr txBox="1"/>
          <p:nvPr/>
        </p:nvSpPr>
        <p:spPr>
          <a:xfrm>
            <a:off x="152400" y="2870200"/>
            <a:ext cx="10033000" cy="5257800"/>
          </a:xfrm>
          <a:prstGeom prst="rect">
            <a:avLst/>
          </a:prstGeom>
        </p:spPr>
        <p:txBody>
          <a:bodyPr lIns="0" tIns="0" rIns="0" bIns="0" rtlCol="0" anchor="t"/>
          <a:lstStyle/>
          <a:p>
            <a:r>
              <a:rPr lang="en-US" altLang="ko-KR" sz="2400" b="1" dirty="0"/>
              <a:t>2. Support Details</a:t>
            </a:r>
          </a:p>
          <a:p>
            <a:pPr marL="342900" indent="-342900">
              <a:buFontTx/>
              <a:buChar char="-"/>
            </a:pPr>
            <a:r>
              <a:rPr lang="en-US" altLang="ko-KR" sz="2400" b="1" dirty="0"/>
              <a:t>Publication fees : 200,000won (for each publication)</a:t>
            </a:r>
          </a:p>
          <a:p>
            <a:pPr marL="342900" indent="-342900">
              <a:buFontTx/>
              <a:buChar char="-"/>
            </a:pPr>
            <a:r>
              <a:rPr lang="en-US" altLang="ko-KR" sz="2400" b="1" dirty="0"/>
              <a:t>Conference presentation fees</a:t>
            </a:r>
            <a:r>
              <a:rPr lang="en-US" altLang="ko-KR" sz="2400" dirty="0"/>
              <a:t>: KRW 50,000 per presentation.</a:t>
            </a:r>
          </a:p>
          <a:p>
            <a:endParaRPr lang="en-US" altLang="ko-KR" sz="2400" b="1" dirty="0"/>
          </a:p>
          <a:p>
            <a:r>
              <a:rPr lang="en-US" altLang="ko-KR" sz="2400" b="1" dirty="0"/>
              <a:t>*Each individual can receive support for up to two publications and two conference presentations.</a:t>
            </a:r>
            <a:endParaRPr lang="en-US" altLang="ko-KR" sz="2400" dirty="0"/>
          </a:p>
          <a:p>
            <a:endParaRPr lang="en-US" altLang="ko-KR" sz="2400" b="1" dirty="0"/>
          </a:p>
          <a:p>
            <a:r>
              <a:rPr lang="en-US" altLang="ko-KR" sz="2400" b="1" dirty="0"/>
              <a:t>3. Application Period</a:t>
            </a:r>
          </a:p>
          <a:p>
            <a:r>
              <a:rPr lang="en-US" altLang="ko-KR" sz="2400" dirty="0"/>
              <a:t>- Within three months of paper publication.</a:t>
            </a:r>
          </a:p>
          <a:p>
            <a:r>
              <a:rPr lang="en-US" altLang="ko-KR" sz="2400" dirty="0"/>
              <a:t>- From the second semester of the 2024 academic year until funds are exhausted.</a:t>
            </a:r>
          </a:p>
        </p:txBody>
      </p:sp>
    </p:spTree>
    <p:extLst>
      <p:ext uri="{BB962C8B-B14F-4D97-AF65-F5344CB8AC3E}">
        <p14:creationId xmlns:p14="http://schemas.microsoft.com/office/powerpoint/2010/main" val="3499170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66700"/>
            <a:ext cx="10287000" cy="101600"/>
          </a:xfrm>
          <a:prstGeom prst="rect">
            <a:avLst/>
          </a:prstGeom>
        </p:spPr>
      </p:pic>
      <p:sp>
        <p:nvSpPr>
          <p:cNvPr id="3" name="TextBox 3"/>
          <p:cNvSpPr txBox="1"/>
          <p:nvPr/>
        </p:nvSpPr>
        <p:spPr>
          <a:xfrm>
            <a:off x="9664700" y="546100"/>
            <a:ext cx="330200" cy="304800"/>
          </a:xfrm>
          <a:prstGeom prst="rect">
            <a:avLst/>
          </a:prstGeom>
        </p:spPr>
        <p:txBody>
          <a:bodyPr lIns="0" tIns="0" rIns="0" bIns="0" rtlCol="0" anchor="ctr"/>
          <a:lstStyle/>
          <a:p>
            <a:pPr lvl="0" algn="r">
              <a:lnSpc>
                <a:spcPct val="95449"/>
              </a:lnSpc>
            </a:pPr>
            <a:r>
              <a:rPr lang="en-US" sz="1700" b="0" i="0" u="none" strike="noStrike" dirty="0">
                <a:solidFill>
                  <a:srgbClr val="001CA0"/>
                </a:solidFill>
                <a:latin typeface="Anek Bangla Expanded SemiBold"/>
              </a:rPr>
              <a:t>14</a:t>
            </a:r>
          </a:p>
        </p:txBody>
      </p:sp>
      <p:sp>
        <p:nvSpPr>
          <p:cNvPr id="4" name="TextBox 4"/>
          <p:cNvSpPr txBox="1"/>
          <p:nvPr/>
        </p:nvSpPr>
        <p:spPr>
          <a:xfrm>
            <a:off x="152400" y="546100"/>
            <a:ext cx="7493000" cy="1358900"/>
          </a:xfrm>
          <a:prstGeom prst="rect">
            <a:avLst/>
          </a:prstGeom>
        </p:spPr>
        <p:txBody>
          <a:bodyPr lIns="0" tIns="0" rIns="0" bIns="0" rtlCol="0" anchor="ctr"/>
          <a:lstStyle/>
          <a:p>
            <a:pPr lvl="0" algn="l">
              <a:lnSpc>
                <a:spcPct val="116199"/>
              </a:lnSpc>
            </a:pPr>
            <a:r>
              <a:rPr lang="en-US" sz="3800" b="0" i="0" u="none" strike="noStrike">
                <a:solidFill>
                  <a:srgbClr val="091C78"/>
                </a:solidFill>
                <a:latin typeface="Gmarket Sans Bold"/>
              </a:rPr>
              <a:t>Research Activity Support for Graduate Students</a:t>
            </a:r>
          </a:p>
        </p:txBody>
      </p:sp>
      <p:sp>
        <p:nvSpPr>
          <p:cNvPr id="5" name="TextBox 5"/>
          <p:cNvSpPr txBox="1"/>
          <p:nvPr/>
        </p:nvSpPr>
        <p:spPr>
          <a:xfrm>
            <a:off x="127000" y="2247900"/>
            <a:ext cx="10033000" cy="5257800"/>
          </a:xfrm>
          <a:prstGeom prst="rect">
            <a:avLst/>
          </a:prstGeom>
        </p:spPr>
        <p:txBody>
          <a:bodyPr lIns="0" tIns="0" rIns="0" bIns="0" rtlCol="0" anchor="t"/>
          <a:lstStyle/>
          <a:p>
            <a:r>
              <a:rPr lang="en-US" altLang="ko-KR" sz="2400" b="1" dirty="0"/>
              <a:t>4. Required Documents</a:t>
            </a:r>
          </a:p>
          <a:p>
            <a:r>
              <a:rPr lang="en-US" altLang="ko-KR" sz="2400" i="1" dirty="0"/>
              <a:t>Applicants should submit only the relevant document based on their application type (publication fee support or presentation fee support).</a:t>
            </a:r>
          </a:p>
          <a:p>
            <a:endParaRPr lang="en-US" altLang="ko-KR" sz="2400" i="1" dirty="0"/>
          </a:p>
          <a:p>
            <a:r>
              <a:rPr lang="en-US" altLang="ko-KR" sz="2400" b="1" dirty="0"/>
              <a:t>[Application for Publication Fee Support]</a:t>
            </a:r>
          </a:p>
          <a:p>
            <a:r>
              <a:rPr lang="en-US" altLang="ko-KR" sz="2400" b="1" dirty="0"/>
              <a:t>-Research Activity Support – Publication Fee Application Form</a:t>
            </a:r>
            <a:r>
              <a:rPr lang="en-US" altLang="ko-KR" sz="2400" dirty="0"/>
              <a:t> (</a:t>
            </a:r>
            <a:r>
              <a:rPr lang="en-US" altLang="ko-KR" sz="2400" i="1" dirty="0"/>
              <a:t>Handwritten signature required</a:t>
            </a:r>
            <a:r>
              <a:rPr lang="en-US" altLang="ko-KR" sz="2400" dirty="0"/>
              <a:t>) [Download Form (LINK)]</a:t>
            </a:r>
          </a:p>
          <a:p>
            <a:r>
              <a:rPr lang="en-US" altLang="ko-KR" sz="2400" b="1" dirty="0"/>
              <a:t>-Published Paper</a:t>
            </a:r>
            <a:endParaRPr lang="en-US" altLang="ko-KR" sz="2400" dirty="0"/>
          </a:p>
          <a:p>
            <a:r>
              <a:rPr lang="en-US" altLang="ko-KR" sz="2400" b="1" dirty="0"/>
              <a:t>-Invoice for Publication/Review Fees</a:t>
            </a:r>
            <a:r>
              <a:rPr lang="en-US" altLang="ko-KR" sz="2400" dirty="0"/>
              <a:t> (issued by the academic society)</a:t>
            </a:r>
          </a:p>
          <a:p>
            <a:r>
              <a:rPr lang="en-US" altLang="ko-KR" sz="2400" b="1" dirty="0"/>
              <a:t>-Receipt for Payment of Publication/Review Fees</a:t>
            </a:r>
            <a:r>
              <a:rPr lang="en-US" altLang="ko-KR" sz="2400" dirty="0"/>
              <a:t> (issued by the academic society)</a:t>
            </a:r>
          </a:p>
          <a:p>
            <a:r>
              <a:rPr lang="en-US" altLang="ko-KR" sz="2400" b="1" dirty="0"/>
              <a:t>-Proof of Bank Transfer</a:t>
            </a:r>
            <a:r>
              <a:rPr lang="en-US" altLang="ko-KR" sz="2400" dirty="0"/>
              <a:t> (showing payment made from the applicant's own account)</a:t>
            </a:r>
          </a:p>
          <a:p>
            <a:endParaRPr lang="en-US" altLang="ko-KR" sz="2400" dirty="0"/>
          </a:p>
          <a:p>
            <a:endParaRPr lang="en-US" altLang="ko-KR" sz="2400" dirty="0"/>
          </a:p>
          <a:p>
            <a:r>
              <a:rPr lang="en-US" altLang="ko-KR" sz="2400" b="1" dirty="0"/>
              <a:t>[Application for Conference Presentation Support]</a:t>
            </a:r>
          </a:p>
          <a:p>
            <a:r>
              <a:rPr lang="en-US" altLang="ko-KR" sz="2400" b="1" dirty="0"/>
              <a:t>-Research Activity Support – Presentation Fee Application Form</a:t>
            </a:r>
            <a:r>
              <a:rPr lang="en-US" altLang="ko-KR" sz="2400" dirty="0"/>
              <a:t> (</a:t>
            </a:r>
            <a:r>
              <a:rPr lang="en-US" altLang="ko-KR" sz="2400" i="1" dirty="0"/>
              <a:t>Handwritten signature required</a:t>
            </a:r>
            <a:r>
              <a:rPr lang="en-US" altLang="ko-KR" sz="2400" dirty="0"/>
              <a:t>) [Download Form (LINK)]</a:t>
            </a:r>
          </a:p>
          <a:p>
            <a:r>
              <a:rPr lang="en-US" altLang="ko-KR" sz="2400" b="1" dirty="0"/>
              <a:t>-Conference Schedule</a:t>
            </a:r>
            <a:endParaRPr lang="en-US" altLang="ko-KR" sz="2400" dirty="0"/>
          </a:p>
          <a:p>
            <a:r>
              <a:rPr lang="en-US" altLang="ko-KR" sz="2400" b="1" dirty="0"/>
              <a:t>-Conference Proceedings</a:t>
            </a:r>
            <a:endParaRPr lang="en-US" altLang="ko-KR" sz="2400" dirty="0"/>
          </a:p>
          <a:p>
            <a:r>
              <a:rPr lang="en-US" altLang="ko-KR" sz="2400" b="1" dirty="0"/>
              <a:t>-Presentation Materials</a:t>
            </a:r>
            <a:endParaRPr lang="en-US" altLang="ko-KR" sz="2400" dirty="0"/>
          </a:p>
          <a:p>
            <a:endParaRPr lang="en-US" altLang="ko-KR" sz="2400" dirty="0"/>
          </a:p>
          <a:p>
            <a:endParaRPr lang="en-US" altLang="ko-KR" sz="2400" dirty="0"/>
          </a:p>
          <a:p>
            <a:endParaRPr lang="en-US" altLang="ko-KR" sz="2400" dirty="0"/>
          </a:p>
        </p:txBody>
      </p:sp>
    </p:spTree>
    <p:extLst>
      <p:ext uri="{BB962C8B-B14F-4D97-AF65-F5344CB8AC3E}">
        <p14:creationId xmlns:p14="http://schemas.microsoft.com/office/powerpoint/2010/main" val="1985938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66700"/>
            <a:ext cx="10287000" cy="101600"/>
          </a:xfrm>
          <a:prstGeom prst="rect">
            <a:avLst/>
          </a:prstGeom>
        </p:spPr>
      </p:pic>
      <p:sp>
        <p:nvSpPr>
          <p:cNvPr id="3" name="TextBox 3"/>
          <p:cNvSpPr txBox="1"/>
          <p:nvPr/>
        </p:nvSpPr>
        <p:spPr>
          <a:xfrm>
            <a:off x="9664700" y="546100"/>
            <a:ext cx="330200" cy="304800"/>
          </a:xfrm>
          <a:prstGeom prst="rect">
            <a:avLst/>
          </a:prstGeom>
        </p:spPr>
        <p:txBody>
          <a:bodyPr lIns="0" tIns="0" rIns="0" bIns="0" rtlCol="0" anchor="ctr"/>
          <a:lstStyle/>
          <a:p>
            <a:pPr lvl="0" algn="r">
              <a:lnSpc>
                <a:spcPct val="95449"/>
              </a:lnSpc>
            </a:pPr>
            <a:r>
              <a:rPr lang="en-US" sz="1700" b="0" i="0" u="none" strike="noStrike" dirty="0">
                <a:solidFill>
                  <a:srgbClr val="001CA0"/>
                </a:solidFill>
                <a:latin typeface="Anek Bangla Expanded SemiBold"/>
              </a:rPr>
              <a:t>15</a:t>
            </a:r>
          </a:p>
        </p:txBody>
      </p:sp>
      <p:sp>
        <p:nvSpPr>
          <p:cNvPr id="4" name="TextBox 4"/>
          <p:cNvSpPr txBox="1"/>
          <p:nvPr/>
        </p:nvSpPr>
        <p:spPr>
          <a:xfrm>
            <a:off x="152400" y="546100"/>
            <a:ext cx="7493000" cy="1358900"/>
          </a:xfrm>
          <a:prstGeom prst="rect">
            <a:avLst/>
          </a:prstGeom>
        </p:spPr>
        <p:txBody>
          <a:bodyPr lIns="0" tIns="0" rIns="0" bIns="0" rtlCol="0" anchor="ctr"/>
          <a:lstStyle/>
          <a:p>
            <a:pPr lvl="0" algn="l">
              <a:lnSpc>
                <a:spcPct val="116199"/>
              </a:lnSpc>
            </a:pPr>
            <a:r>
              <a:rPr lang="en-US" sz="3800" b="0" i="0" u="none" strike="noStrike">
                <a:solidFill>
                  <a:srgbClr val="091C78"/>
                </a:solidFill>
                <a:latin typeface="Gmarket Sans Bold"/>
              </a:rPr>
              <a:t>Research Activity Support for Graduate Students</a:t>
            </a:r>
          </a:p>
        </p:txBody>
      </p:sp>
      <p:sp>
        <p:nvSpPr>
          <p:cNvPr id="5" name="TextBox 5"/>
          <p:cNvSpPr txBox="1"/>
          <p:nvPr/>
        </p:nvSpPr>
        <p:spPr>
          <a:xfrm>
            <a:off x="152400" y="2870200"/>
            <a:ext cx="10033000" cy="5257800"/>
          </a:xfrm>
          <a:prstGeom prst="rect">
            <a:avLst/>
          </a:prstGeom>
        </p:spPr>
        <p:txBody>
          <a:bodyPr lIns="0" tIns="0" rIns="0" bIns="0" rtlCol="0" anchor="t"/>
          <a:lstStyle/>
          <a:p>
            <a:r>
              <a:rPr lang="en-US" altLang="ko-KR" sz="2400" b="1" dirty="0"/>
              <a:t>5. Submission</a:t>
            </a:r>
            <a:r>
              <a:rPr lang="ko-KR" altLang="en-US" sz="2400" b="1" dirty="0"/>
              <a:t> </a:t>
            </a:r>
            <a:r>
              <a:rPr lang="en-US" altLang="ko-KR" sz="2400" b="1" dirty="0"/>
              <a:t>Methods</a:t>
            </a:r>
          </a:p>
          <a:p>
            <a:r>
              <a:rPr lang="en-US" altLang="ko-KR" sz="2400" b="1" dirty="0"/>
              <a:t>1) In-Person Submission</a:t>
            </a:r>
            <a:r>
              <a:rPr lang="en-US" altLang="ko-KR" sz="2400" dirty="0"/>
              <a:t>: Department of English Language and Literature Office (</a:t>
            </a:r>
            <a:r>
              <a:rPr lang="en-US" altLang="ko-KR" sz="2400" dirty="0" err="1"/>
              <a:t>Jilli</a:t>
            </a:r>
            <a:r>
              <a:rPr lang="en-US" altLang="ko-KR" sz="2400" dirty="0"/>
              <a:t> Hall, Room 303)</a:t>
            </a:r>
          </a:p>
          <a:p>
            <a:r>
              <a:rPr lang="en-US" altLang="ko-KR" sz="2400" b="1" dirty="0"/>
              <a:t>2) Email Submission</a:t>
            </a:r>
            <a:r>
              <a:rPr lang="en-US" altLang="ko-KR" sz="2400" dirty="0"/>
              <a:t>: grad-english@sookmyung.ac.kr</a:t>
            </a:r>
          </a:p>
          <a:p>
            <a:r>
              <a:rPr lang="en-US" altLang="ko-KR" sz="2400" i="1" dirty="0"/>
              <a:t>File Naming Format: Name(Student ID)_File Name</a:t>
            </a:r>
          </a:p>
          <a:p>
            <a:endParaRPr lang="en-US" altLang="ko-KR" sz="2400" i="1" dirty="0"/>
          </a:p>
          <a:p>
            <a:r>
              <a:rPr lang="en-US" altLang="ko-KR" sz="2400" i="1" dirty="0"/>
              <a:t>6. </a:t>
            </a:r>
            <a:r>
              <a:rPr lang="en-US" altLang="ko-KR" sz="2400" b="1" dirty="0"/>
              <a:t>Contact Information</a:t>
            </a:r>
          </a:p>
          <a:p>
            <a:r>
              <a:rPr lang="ko-KR" altLang="en-US" sz="2400" dirty="0"/>
              <a:t>📧 </a:t>
            </a:r>
            <a:r>
              <a:rPr lang="en-US" altLang="ko-KR" sz="2400" b="1" dirty="0"/>
              <a:t>Email</a:t>
            </a:r>
            <a:r>
              <a:rPr lang="en-US" altLang="ko-KR" sz="2400" dirty="0"/>
              <a:t>: grad-english@sookmyung.ac.kr</a:t>
            </a:r>
            <a:br>
              <a:rPr lang="en-US" altLang="ko-KR" sz="2400" dirty="0"/>
            </a:br>
            <a:r>
              <a:rPr lang="ko-KR" altLang="en-US" sz="2400" dirty="0"/>
              <a:t>📞 </a:t>
            </a:r>
            <a:r>
              <a:rPr lang="en-US" altLang="ko-KR" sz="2400" b="1" dirty="0"/>
              <a:t>Phone</a:t>
            </a:r>
            <a:r>
              <a:rPr lang="en-US" altLang="ko-KR" sz="2400" dirty="0"/>
              <a:t>: +82-2-710-9376</a:t>
            </a:r>
          </a:p>
          <a:p>
            <a:r>
              <a:rPr lang="en-US" altLang="ko-KR" sz="2400" dirty="0"/>
              <a:t>※ </a:t>
            </a:r>
            <a:r>
              <a:rPr lang="en-US" altLang="ko-KR" sz="2400" b="1" dirty="0"/>
              <a:t>Please note that support approval is subject to internal department review.</a:t>
            </a:r>
            <a:endParaRPr lang="en-US" altLang="ko-KR" sz="2400" dirty="0"/>
          </a:p>
          <a:p>
            <a:endParaRPr lang="en-US" altLang="ko-KR" sz="2400" dirty="0"/>
          </a:p>
          <a:p>
            <a:endParaRPr lang="en-US" altLang="ko-KR" sz="2400" dirty="0"/>
          </a:p>
        </p:txBody>
      </p:sp>
    </p:spTree>
    <p:extLst>
      <p:ext uri="{BB962C8B-B14F-4D97-AF65-F5344CB8AC3E}">
        <p14:creationId xmlns:p14="http://schemas.microsoft.com/office/powerpoint/2010/main" val="305351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
          </a:blip>
          <a:stretch>
            <a:fillRect/>
          </a:stretch>
        </p:blipFill>
        <p:spPr>
          <a:xfrm>
            <a:off x="5148943" y="2400300"/>
            <a:ext cx="5143500" cy="5791200"/>
          </a:xfrm>
          <a:prstGeom prst="rect">
            <a:avLst/>
          </a:prstGeom>
        </p:spPr>
      </p:pic>
      <p:pic>
        <p:nvPicPr>
          <p:cNvPr id="3" name="Picture 3"/>
          <p:cNvPicPr>
            <a:picLocks noChangeAspect="1"/>
          </p:cNvPicPr>
          <p:nvPr/>
        </p:nvPicPr>
        <p:blipFill>
          <a:blip r:embed="rId3"/>
          <a:stretch>
            <a:fillRect/>
          </a:stretch>
        </p:blipFill>
        <p:spPr>
          <a:xfrm>
            <a:off x="317500" y="3556000"/>
            <a:ext cx="4584700" cy="2692400"/>
          </a:xfrm>
          <a:prstGeom prst="rect">
            <a:avLst/>
          </a:prstGeom>
        </p:spPr>
      </p:pic>
      <p:grpSp>
        <p:nvGrpSpPr>
          <p:cNvPr id="4" name="Group 4"/>
          <p:cNvGrpSpPr/>
          <p:nvPr/>
        </p:nvGrpSpPr>
        <p:grpSpPr>
          <a:xfrm>
            <a:off x="2147483647" y="2147483647"/>
            <a:ext cx="2147483647" cy="2147483647"/>
            <a:chOff x="0" y="0"/>
            <a:chExt cx="0" cy="0"/>
          </a:xfrm>
        </p:grpSpPr>
      </p:grpSp>
      <p:pic>
        <p:nvPicPr>
          <p:cNvPr id="5" name="Picture 5"/>
          <p:cNvPicPr>
            <a:picLocks noChangeAspect="1"/>
          </p:cNvPicPr>
          <p:nvPr/>
        </p:nvPicPr>
        <p:blipFill>
          <a:blip r:embed="rId4"/>
          <a:stretch>
            <a:fillRect/>
          </a:stretch>
        </p:blipFill>
        <p:spPr>
          <a:xfrm>
            <a:off x="5372100" y="3375024"/>
            <a:ext cx="139700" cy="139700"/>
          </a:xfrm>
          <a:prstGeom prst="rect">
            <a:avLst/>
          </a:prstGeom>
        </p:spPr>
      </p:pic>
      <p:sp>
        <p:nvSpPr>
          <p:cNvPr id="6" name="TextBox 6"/>
          <p:cNvSpPr txBox="1"/>
          <p:nvPr/>
        </p:nvSpPr>
        <p:spPr>
          <a:xfrm>
            <a:off x="5545909" y="3650432"/>
            <a:ext cx="5143500" cy="889000"/>
          </a:xfrm>
          <a:prstGeom prst="rect">
            <a:avLst/>
          </a:prstGeom>
        </p:spPr>
        <p:txBody>
          <a:bodyPr lIns="0" tIns="0" rIns="0" bIns="0" rtlCol="0" anchor="ctr"/>
          <a:lstStyle/>
          <a:p>
            <a:pPr lvl="0" algn="l">
              <a:lnSpc>
                <a:spcPct val="116199"/>
              </a:lnSpc>
            </a:pPr>
            <a:r>
              <a:rPr lang="en-US" sz="2000" b="1" i="0" u="none" strike="noStrike" dirty="0">
                <a:solidFill>
                  <a:srgbClr val="323232"/>
                </a:solidFill>
                <a:latin typeface="Gmarket Sans Medium"/>
              </a:rPr>
              <a:t>Held in twice in a year </a:t>
            </a:r>
          </a:p>
          <a:p>
            <a:pPr lvl="0" algn="l">
              <a:lnSpc>
                <a:spcPct val="116199"/>
              </a:lnSpc>
            </a:pPr>
            <a:r>
              <a:rPr lang="en-US" sz="1600" b="1" i="0" u="none" strike="noStrike" dirty="0">
                <a:solidFill>
                  <a:srgbClr val="323232"/>
                </a:solidFill>
                <a:latin typeface="Gmarket Sans Medium"/>
              </a:rPr>
              <a:t>(Feb. </a:t>
            </a:r>
            <a:r>
              <a:rPr lang="en-US" sz="1600" b="1" dirty="0">
                <a:solidFill>
                  <a:srgbClr val="323232"/>
                </a:solidFill>
                <a:latin typeface="Gmarket Sans Medium"/>
              </a:rPr>
              <a:t>and Aug.)</a:t>
            </a:r>
          </a:p>
          <a:p>
            <a:pPr lvl="0" algn="l">
              <a:lnSpc>
                <a:spcPct val="116199"/>
              </a:lnSpc>
            </a:pPr>
            <a:r>
              <a:rPr lang="en-US" sz="1400" dirty="0">
                <a:solidFill>
                  <a:srgbClr val="323232"/>
                </a:solidFill>
                <a:latin typeface="Gmarket Sans Medium"/>
              </a:rPr>
              <a:t>- Conducted separately by majors</a:t>
            </a:r>
          </a:p>
          <a:p>
            <a:pPr lvl="0" algn="l">
              <a:lnSpc>
                <a:spcPct val="116199"/>
              </a:lnSpc>
            </a:pPr>
            <a:endParaRPr lang="en-US" sz="2400" b="1" i="0" u="none" strike="noStrike" dirty="0">
              <a:solidFill>
                <a:srgbClr val="323232"/>
              </a:solidFill>
              <a:latin typeface="Gmarket Sans Medium"/>
            </a:endParaRPr>
          </a:p>
          <a:p>
            <a:pPr lvl="0" algn="l">
              <a:lnSpc>
                <a:spcPct val="116199"/>
              </a:lnSpc>
            </a:pPr>
            <a:endParaRPr lang="en-US" sz="2400" b="1" i="0" u="none" strike="noStrike" dirty="0">
              <a:solidFill>
                <a:srgbClr val="323232"/>
              </a:solidFill>
              <a:latin typeface="Gmarket Sans Medium"/>
            </a:endParaRPr>
          </a:p>
        </p:txBody>
      </p:sp>
      <p:pic>
        <p:nvPicPr>
          <p:cNvPr id="7" name="Picture 7"/>
          <p:cNvPicPr>
            <a:picLocks noChangeAspect="1"/>
          </p:cNvPicPr>
          <p:nvPr/>
        </p:nvPicPr>
        <p:blipFill>
          <a:blip r:embed="rId4"/>
          <a:stretch>
            <a:fillRect/>
          </a:stretch>
        </p:blipFill>
        <p:spPr>
          <a:xfrm>
            <a:off x="5359400" y="4948237"/>
            <a:ext cx="139700" cy="139700"/>
          </a:xfrm>
          <a:prstGeom prst="rect">
            <a:avLst/>
          </a:prstGeom>
        </p:spPr>
      </p:pic>
      <p:sp>
        <p:nvSpPr>
          <p:cNvPr id="8" name="TextBox 8"/>
          <p:cNvSpPr txBox="1"/>
          <p:nvPr/>
        </p:nvSpPr>
        <p:spPr>
          <a:xfrm>
            <a:off x="5545909" y="5022441"/>
            <a:ext cx="7783513" cy="889000"/>
          </a:xfrm>
          <a:prstGeom prst="rect">
            <a:avLst/>
          </a:prstGeom>
        </p:spPr>
        <p:txBody>
          <a:bodyPr lIns="0" tIns="0" rIns="0" bIns="0" rtlCol="0" anchor="ctr"/>
          <a:lstStyle/>
          <a:p>
            <a:pPr lvl="0" algn="l">
              <a:lnSpc>
                <a:spcPct val="116199"/>
              </a:lnSpc>
            </a:pPr>
            <a:r>
              <a:rPr lang="en-US" sz="2000" b="1" dirty="0">
                <a:solidFill>
                  <a:srgbClr val="323232"/>
                </a:solidFill>
                <a:latin typeface="Gmarket Sans Medium"/>
              </a:rPr>
              <a:t>Graduation Thesis Proposal</a:t>
            </a:r>
          </a:p>
          <a:p>
            <a:pPr marL="342900" lvl="0" indent="-342900" algn="l">
              <a:lnSpc>
                <a:spcPct val="116199"/>
              </a:lnSpc>
              <a:buFontTx/>
              <a:buChar char="-"/>
            </a:pPr>
            <a:r>
              <a:rPr lang="en-US" sz="1400" dirty="0">
                <a:solidFill>
                  <a:srgbClr val="323232"/>
                </a:solidFill>
                <a:latin typeface="Gmarket Sans Medium"/>
              </a:rPr>
              <a:t>After the proposal, preliminary examinations </a:t>
            </a:r>
          </a:p>
          <a:p>
            <a:pPr lvl="0" algn="l">
              <a:lnSpc>
                <a:spcPct val="116199"/>
              </a:lnSpc>
            </a:pPr>
            <a:r>
              <a:rPr lang="en-US" sz="1400" dirty="0">
                <a:solidFill>
                  <a:srgbClr val="323232"/>
                </a:solidFill>
                <a:latin typeface="Gmarket Sans Medium"/>
              </a:rPr>
              <a:t>      and the defense are conducted.</a:t>
            </a:r>
          </a:p>
          <a:p>
            <a:pPr marL="285750" lvl="0" indent="-285750" algn="l">
              <a:lnSpc>
                <a:spcPct val="116199"/>
              </a:lnSpc>
              <a:buFontTx/>
              <a:buChar char="-"/>
            </a:pPr>
            <a:r>
              <a:rPr lang="en-US" sz="1400" i="0" u="none" strike="noStrike" dirty="0">
                <a:solidFill>
                  <a:srgbClr val="323232"/>
                </a:solidFill>
                <a:latin typeface="Gmarket Sans Medium"/>
              </a:rPr>
              <a:t>Special lectures and professors’ feedback </a:t>
            </a:r>
          </a:p>
          <a:p>
            <a:pPr lvl="0" algn="l">
              <a:lnSpc>
                <a:spcPct val="116199"/>
              </a:lnSpc>
            </a:pPr>
            <a:r>
              <a:rPr lang="en-US" sz="1400" dirty="0">
                <a:solidFill>
                  <a:srgbClr val="323232"/>
                </a:solidFill>
                <a:latin typeface="Gmarket Sans Medium"/>
              </a:rPr>
              <a:t>      </a:t>
            </a:r>
            <a:r>
              <a:rPr lang="en-US" sz="1400" i="0" u="none" strike="noStrike" dirty="0">
                <a:solidFill>
                  <a:srgbClr val="323232"/>
                </a:solidFill>
                <a:latin typeface="Gmarket Sans Medium"/>
              </a:rPr>
              <a:t>are provided</a:t>
            </a:r>
            <a:endParaRPr lang="en-US" sz="1100" i="0" u="none" strike="noStrike" dirty="0">
              <a:solidFill>
                <a:srgbClr val="323232"/>
              </a:solidFill>
              <a:latin typeface="Gmarket Sans Medium"/>
            </a:endParaRPr>
          </a:p>
        </p:txBody>
      </p:sp>
      <p:pic>
        <p:nvPicPr>
          <p:cNvPr id="9" name="Picture 9"/>
          <p:cNvPicPr>
            <a:picLocks noChangeAspect="1"/>
          </p:cNvPicPr>
          <p:nvPr/>
        </p:nvPicPr>
        <p:blipFill>
          <a:blip r:embed="rId4"/>
          <a:stretch>
            <a:fillRect/>
          </a:stretch>
        </p:blipFill>
        <p:spPr>
          <a:xfrm>
            <a:off x="5318125" y="6591300"/>
            <a:ext cx="139700" cy="139700"/>
          </a:xfrm>
          <a:prstGeom prst="rect">
            <a:avLst/>
          </a:prstGeom>
        </p:spPr>
      </p:pic>
      <p:sp>
        <p:nvSpPr>
          <p:cNvPr id="10" name="TextBox 10"/>
          <p:cNvSpPr txBox="1"/>
          <p:nvPr/>
        </p:nvSpPr>
        <p:spPr>
          <a:xfrm>
            <a:off x="5499100" y="6327777"/>
            <a:ext cx="6273800" cy="889000"/>
          </a:xfrm>
          <a:prstGeom prst="rect">
            <a:avLst/>
          </a:prstGeom>
        </p:spPr>
        <p:txBody>
          <a:bodyPr lIns="0" tIns="0" rIns="0" bIns="0" rtlCol="0" anchor="ctr"/>
          <a:lstStyle/>
          <a:p>
            <a:pPr lvl="0" algn="l">
              <a:lnSpc>
                <a:spcPct val="116199"/>
              </a:lnSpc>
            </a:pPr>
            <a:r>
              <a:rPr lang="en-US" b="1" i="0" u="none" strike="noStrike" dirty="0">
                <a:solidFill>
                  <a:srgbClr val="323232"/>
                </a:solidFill>
                <a:latin typeface="Gmarket Sans Medium"/>
              </a:rPr>
              <a:t>Enhances academic communication </a:t>
            </a:r>
          </a:p>
          <a:p>
            <a:pPr lvl="0" algn="l">
              <a:lnSpc>
                <a:spcPct val="116199"/>
              </a:lnSpc>
            </a:pPr>
            <a:r>
              <a:rPr lang="en-US" b="1" i="0" u="none" strike="noStrike" dirty="0">
                <a:solidFill>
                  <a:srgbClr val="323232"/>
                </a:solidFill>
                <a:latin typeface="Gmarket Sans Medium"/>
              </a:rPr>
              <a:t>And</a:t>
            </a:r>
            <a:r>
              <a:rPr lang="en-US" b="1" dirty="0">
                <a:solidFill>
                  <a:srgbClr val="323232"/>
                </a:solidFill>
                <a:latin typeface="Gmarket Sans Medium"/>
              </a:rPr>
              <a:t> e</a:t>
            </a:r>
            <a:r>
              <a:rPr lang="en-US" b="1" i="0" u="none" strike="noStrike" dirty="0">
                <a:solidFill>
                  <a:srgbClr val="323232"/>
                </a:solidFill>
                <a:latin typeface="Gmarket Sans Medium"/>
              </a:rPr>
              <a:t>xpands academic network</a:t>
            </a:r>
          </a:p>
        </p:txBody>
      </p:sp>
      <p:grpSp>
        <p:nvGrpSpPr>
          <p:cNvPr id="11" name="Group 11"/>
          <p:cNvGrpSpPr/>
          <p:nvPr/>
        </p:nvGrpSpPr>
        <p:grpSpPr>
          <a:xfrm>
            <a:off x="-677329100" y="2147483647"/>
            <a:ext cx="2147483647" cy="2147483647"/>
            <a:chOff x="0" y="0"/>
            <a:chExt cx="0" cy="0"/>
          </a:xfrm>
        </p:grpSpPr>
      </p:grpSp>
      <p:pic>
        <p:nvPicPr>
          <p:cNvPr id="12" name="Picture 12"/>
          <p:cNvPicPr>
            <a:picLocks noChangeAspect="1"/>
          </p:cNvPicPr>
          <p:nvPr/>
        </p:nvPicPr>
        <p:blipFill>
          <a:blip r:embed="rId5"/>
          <a:stretch>
            <a:fillRect/>
          </a:stretch>
        </p:blipFill>
        <p:spPr>
          <a:xfrm>
            <a:off x="-50800" y="266700"/>
            <a:ext cx="10287000" cy="101600"/>
          </a:xfrm>
          <a:prstGeom prst="rect">
            <a:avLst/>
          </a:prstGeom>
        </p:spPr>
      </p:pic>
      <p:sp>
        <p:nvSpPr>
          <p:cNvPr id="13" name="TextBox 13"/>
          <p:cNvSpPr txBox="1"/>
          <p:nvPr/>
        </p:nvSpPr>
        <p:spPr>
          <a:xfrm>
            <a:off x="9613900" y="546100"/>
            <a:ext cx="330200" cy="304800"/>
          </a:xfrm>
          <a:prstGeom prst="rect">
            <a:avLst/>
          </a:prstGeom>
        </p:spPr>
        <p:txBody>
          <a:bodyPr lIns="0" tIns="0" rIns="0" bIns="0" rtlCol="0" anchor="ctr"/>
          <a:lstStyle/>
          <a:p>
            <a:pPr lvl="0" algn="r">
              <a:lnSpc>
                <a:spcPct val="95449"/>
              </a:lnSpc>
            </a:pPr>
            <a:r>
              <a:rPr lang="en-US" sz="1700" b="0" i="0" u="none" strike="noStrike" dirty="0">
                <a:solidFill>
                  <a:srgbClr val="001CA0"/>
                </a:solidFill>
                <a:latin typeface="Anek Bangla Expanded SemiBold"/>
              </a:rPr>
              <a:t>16</a:t>
            </a:r>
          </a:p>
        </p:txBody>
      </p:sp>
      <p:sp>
        <p:nvSpPr>
          <p:cNvPr id="14" name="TextBox 14"/>
          <p:cNvSpPr txBox="1"/>
          <p:nvPr/>
        </p:nvSpPr>
        <p:spPr>
          <a:xfrm>
            <a:off x="215900" y="342900"/>
            <a:ext cx="6616700" cy="14224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Graduate</a:t>
            </a:r>
          </a:p>
          <a:p>
            <a:pPr lvl="0" algn="l">
              <a:lnSpc>
                <a:spcPct val="116199"/>
              </a:lnSpc>
            </a:pPr>
            <a:r>
              <a:rPr lang="en-US" sz="4000" b="0" i="0" u="none" strike="noStrike">
                <a:solidFill>
                  <a:srgbClr val="091C78"/>
                </a:solidFill>
                <a:latin typeface="Gmarket Sans Bold"/>
              </a:rPr>
              <a:t>Research Colloquium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blip>
          <a:stretch>
            <a:fillRect/>
          </a:stretch>
        </p:blipFill>
        <p:spPr>
          <a:xfrm>
            <a:off x="0" y="3810000"/>
            <a:ext cx="10287000" cy="2895600"/>
          </a:xfrm>
          <a:prstGeom prst="rect">
            <a:avLst/>
          </a:prstGeom>
        </p:spPr>
      </p:pic>
      <p:sp>
        <p:nvSpPr>
          <p:cNvPr id="3" name="TextBox 3"/>
          <p:cNvSpPr txBox="1"/>
          <p:nvPr/>
        </p:nvSpPr>
        <p:spPr>
          <a:xfrm>
            <a:off x="3390900" y="4737100"/>
            <a:ext cx="4191000" cy="1308100"/>
          </a:xfrm>
          <a:prstGeom prst="rect">
            <a:avLst/>
          </a:prstGeom>
        </p:spPr>
        <p:txBody>
          <a:bodyPr lIns="0" tIns="0" rIns="0" bIns="0" rtlCol="0" anchor="ctr"/>
          <a:lstStyle/>
          <a:p>
            <a:pPr lvl="0" algn="l">
              <a:lnSpc>
                <a:spcPct val="116199"/>
              </a:lnSpc>
            </a:pPr>
            <a:r>
              <a:rPr lang="en-US" sz="7400" b="1" i="0" u="none" strike="noStrike">
                <a:solidFill>
                  <a:srgbClr val="323232"/>
                </a:solidFill>
                <a:latin typeface="Gmarket Sans Medium"/>
              </a:rPr>
              <a:t>Q &amp; A</a:t>
            </a:r>
          </a:p>
        </p:txBody>
      </p:sp>
      <p:grpSp>
        <p:nvGrpSpPr>
          <p:cNvPr id="4" name="Group 4"/>
          <p:cNvGrpSpPr/>
          <p:nvPr/>
        </p:nvGrpSpPr>
        <p:grpSpPr>
          <a:xfrm>
            <a:off x="-677329100" y="2147483647"/>
            <a:ext cx="2147483647" cy="2147483647"/>
            <a:chOff x="0" y="0"/>
            <a:chExt cx="0" cy="0"/>
          </a:xfrm>
        </p:grpSpPr>
      </p:grpSp>
      <p:pic>
        <p:nvPicPr>
          <p:cNvPr id="5" name="Picture 5"/>
          <p:cNvPicPr>
            <a:picLocks noChangeAspect="1"/>
          </p:cNvPicPr>
          <p:nvPr/>
        </p:nvPicPr>
        <p:blipFill>
          <a:blip r:embed="rId3"/>
          <a:stretch>
            <a:fillRect/>
          </a:stretch>
        </p:blipFill>
        <p:spPr>
          <a:xfrm>
            <a:off x="-50800" y="266700"/>
            <a:ext cx="10287000" cy="101600"/>
          </a:xfrm>
          <a:prstGeom prst="rect">
            <a:avLst/>
          </a:prstGeom>
        </p:spPr>
      </p:pic>
      <p:sp>
        <p:nvSpPr>
          <p:cNvPr id="6" name="TextBox 6"/>
          <p:cNvSpPr txBox="1"/>
          <p:nvPr/>
        </p:nvSpPr>
        <p:spPr>
          <a:xfrm>
            <a:off x="9613900" y="546100"/>
            <a:ext cx="330200" cy="304800"/>
          </a:xfrm>
          <a:prstGeom prst="rect">
            <a:avLst/>
          </a:prstGeom>
        </p:spPr>
        <p:txBody>
          <a:bodyPr lIns="0" tIns="0" rIns="0" bIns="0" rtlCol="0" anchor="ctr"/>
          <a:lstStyle/>
          <a:p>
            <a:pPr lvl="0" algn="r">
              <a:lnSpc>
                <a:spcPct val="95449"/>
              </a:lnSpc>
            </a:pPr>
            <a:r>
              <a:rPr lang="en-US" sz="1700" b="0" i="0" u="none" strike="noStrike">
                <a:solidFill>
                  <a:srgbClr val="001CA0"/>
                </a:solidFill>
                <a:latin typeface="Anek Bangla Expanded SemiBold"/>
              </a:rPr>
              <a:t>17</a:t>
            </a:r>
            <a:endParaRPr lang="en-US" sz="1700" b="0" i="0" u="none" strike="noStrike" dirty="0">
              <a:solidFill>
                <a:srgbClr val="001CA0"/>
              </a:solidFill>
              <a:latin typeface="Anek Bangla Expanded SemiBold"/>
            </a:endParaRPr>
          </a:p>
        </p:txBody>
      </p:sp>
      <p:sp>
        <p:nvSpPr>
          <p:cNvPr id="7" name="TextBox 7"/>
          <p:cNvSpPr txBox="1"/>
          <p:nvPr/>
        </p:nvSpPr>
        <p:spPr>
          <a:xfrm>
            <a:off x="2159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Discussion Session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5400" y="3695700"/>
            <a:ext cx="10287000" cy="2895600"/>
          </a:xfrm>
          <a:prstGeom prst="rect">
            <a:avLst/>
          </a:prstGeom>
        </p:spPr>
      </p:pic>
      <p:pic>
        <p:nvPicPr>
          <p:cNvPr id="3" name="Picture 3"/>
          <p:cNvPicPr>
            <a:picLocks noChangeAspect="1"/>
          </p:cNvPicPr>
          <p:nvPr/>
        </p:nvPicPr>
        <p:blipFill>
          <a:blip r:embed="rId3">
            <a:alphaModFix amt="13000"/>
          </a:blip>
          <a:stretch>
            <a:fillRect/>
          </a:stretch>
        </p:blipFill>
        <p:spPr>
          <a:xfrm>
            <a:off x="1778000" y="1866900"/>
            <a:ext cx="6731000" cy="6731000"/>
          </a:xfrm>
          <a:prstGeom prst="rect">
            <a:avLst/>
          </a:prstGeom>
        </p:spPr>
      </p:pic>
      <p:sp>
        <p:nvSpPr>
          <p:cNvPr id="4" name="TextBox 4"/>
          <p:cNvSpPr txBox="1"/>
          <p:nvPr/>
        </p:nvSpPr>
        <p:spPr>
          <a:xfrm>
            <a:off x="3092450" y="4794250"/>
            <a:ext cx="4051300" cy="698500"/>
          </a:xfrm>
          <a:prstGeom prst="rect">
            <a:avLst/>
          </a:prstGeom>
        </p:spPr>
        <p:txBody>
          <a:bodyPr lIns="0" tIns="0" rIns="0" bIns="0" rtlCol="0" anchor="ctr"/>
          <a:lstStyle/>
          <a:p>
            <a:pPr lvl="0" algn="ctr">
              <a:lnSpc>
                <a:spcPct val="116199"/>
              </a:lnSpc>
            </a:pPr>
            <a:r>
              <a:rPr lang="en-US" sz="3900" b="0" i="0" u="none" strike="noStrike" dirty="0">
                <a:solidFill>
                  <a:srgbClr val="FFFFFF"/>
                </a:solidFill>
                <a:latin typeface="Gmarket Sans Bold"/>
              </a:rPr>
              <a:t>Thank you!</a:t>
            </a:r>
          </a:p>
        </p:txBody>
      </p:sp>
      <p:sp>
        <p:nvSpPr>
          <p:cNvPr id="5" name="TextBox 5"/>
          <p:cNvSpPr txBox="1"/>
          <p:nvPr/>
        </p:nvSpPr>
        <p:spPr>
          <a:xfrm>
            <a:off x="3657600" y="7353300"/>
            <a:ext cx="2959100" cy="215900"/>
          </a:xfrm>
          <a:prstGeom prst="rect">
            <a:avLst/>
          </a:prstGeom>
        </p:spPr>
        <p:txBody>
          <a:bodyPr lIns="0" tIns="0" rIns="0" bIns="0" rtlCol="0" anchor="ctr"/>
          <a:lstStyle/>
          <a:p>
            <a:pPr lvl="0" algn="ctr">
              <a:lnSpc>
                <a:spcPct val="95449"/>
              </a:lnSpc>
            </a:pPr>
            <a:r>
              <a:rPr lang="en-US" sz="1200" b="0" i="0" u="none" strike="noStrike">
                <a:solidFill>
                  <a:srgbClr val="FFFFFF"/>
                </a:solidFill>
                <a:latin typeface="Gmarket Sans Bold"/>
              </a:rPr>
              <a:t>: </a:t>
            </a:r>
            <a:r>
              <a:rPr lang="ko-KR" sz="1200" b="0" i="0" u="none" strike="noStrike">
                <a:solidFill>
                  <a:srgbClr val="FFFFFF"/>
                </a:solidFill>
                <a:ea typeface="Gmarket Sans Bold"/>
              </a:rPr>
              <a:t>미리교육청</a:t>
            </a:r>
            <a:r>
              <a:rPr lang="en-US" sz="1200" b="0" i="0" u="none" strike="noStrike">
                <a:solidFill>
                  <a:srgbClr val="FFFFFF"/>
                </a:solidFill>
                <a:latin typeface="Gmarket Sans Bold"/>
              </a:rPr>
              <a:t> </a:t>
            </a:r>
            <a:r>
              <a:rPr lang="ko-KR" sz="1200" b="0" i="0" u="none" strike="noStrike">
                <a:solidFill>
                  <a:srgbClr val="FFFFFF"/>
                </a:solidFill>
                <a:ea typeface="Gmarket Sans Bold"/>
              </a:rPr>
              <a:t>김미리</a:t>
            </a:r>
            <a:r>
              <a:rPr lang="en-US" sz="1200" b="0" i="0" u="none" strike="noStrike">
                <a:solidFill>
                  <a:srgbClr val="FFFFFF"/>
                </a:solidFill>
                <a:latin typeface="Gmarket Sans Bold"/>
              </a:rPr>
              <a:t> </a:t>
            </a:r>
            <a:r>
              <a:rPr lang="ko-KR" sz="1200" b="0" i="0" u="none" strike="noStrike">
                <a:solidFill>
                  <a:srgbClr val="FFFFFF"/>
                </a:solidFill>
                <a:ea typeface="Gmarket Sans Bold"/>
              </a:rPr>
              <a:t>주임</a:t>
            </a:r>
          </a:p>
        </p:txBody>
      </p:sp>
      <p:sp>
        <p:nvSpPr>
          <p:cNvPr id="6" name="TextBox 6"/>
          <p:cNvSpPr txBox="1"/>
          <p:nvPr/>
        </p:nvSpPr>
        <p:spPr>
          <a:xfrm>
            <a:off x="139700" y="127000"/>
            <a:ext cx="3683000" cy="431800"/>
          </a:xfrm>
          <a:prstGeom prst="rect">
            <a:avLst/>
          </a:prstGeom>
        </p:spPr>
        <p:txBody>
          <a:bodyPr lIns="0" tIns="0" rIns="0" bIns="0" rtlCol="0" anchor="ctr"/>
          <a:lstStyle/>
          <a:p>
            <a:pPr lvl="0" algn="l">
              <a:lnSpc>
                <a:spcPct val="116199"/>
              </a:lnSpc>
            </a:pPr>
            <a:r>
              <a:rPr lang="en-US" sz="1200" b="0" i="0" u="none" strike="noStrike" dirty="0" err="1">
                <a:solidFill>
                  <a:srgbClr val="091C78"/>
                </a:solidFill>
                <a:latin typeface="Gmarket Sans Bold"/>
              </a:rPr>
              <a:t>Sookmyung</a:t>
            </a:r>
            <a:r>
              <a:rPr lang="en-US" sz="1200" b="0" i="0" u="none" strike="noStrike" dirty="0">
                <a:solidFill>
                  <a:srgbClr val="091C78"/>
                </a:solidFill>
                <a:latin typeface="Gmarket Sans Bold"/>
              </a:rPr>
              <a:t> Women's University </a:t>
            </a:r>
          </a:p>
          <a:p>
            <a:pPr lvl="0" algn="l">
              <a:lnSpc>
                <a:spcPct val="116199"/>
              </a:lnSpc>
            </a:pPr>
            <a:r>
              <a:rPr lang="en-US" sz="1200" b="0" i="0" u="none" strike="noStrike" dirty="0">
                <a:solidFill>
                  <a:srgbClr val="091C78"/>
                </a:solidFill>
                <a:latin typeface="Gmarket Sans Bold"/>
              </a:rPr>
              <a:t>General Graduate School</a:t>
            </a:r>
          </a:p>
          <a:p>
            <a:pPr lvl="0" algn="l">
              <a:lnSpc>
                <a:spcPct val="116199"/>
              </a:lnSpc>
            </a:pPr>
            <a:endParaRPr lang="en-US" sz="1200" b="0" i="0" u="none" strike="noStrike" dirty="0">
              <a:solidFill>
                <a:srgbClr val="091C78"/>
              </a:solidFill>
              <a:latin typeface="Gmarket Sans Bold"/>
            </a:endParaRPr>
          </a:p>
        </p:txBody>
      </p:sp>
      <p:sp>
        <p:nvSpPr>
          <p:cNvPr id="7" name="TextBox 6">
            <a:extLst>
              <a:ext uri="{FF2B5EF4-FFF2-40B4-BE49-F238E27FC236}">
                <a16:creationId xmlns:a16="http://schemas.microsoft.com/office/drawing/2014/main" id="{480CA6A8-F20F-4078-A445-E340D9B8FC1F}"/>
              </a:ext>
            </a:extLst>
          </p:cNvPr>
          <p:cNvSpPr txBox="1"/>
          <p:nvPr/>
        </p:nvSpPr>
        <p:spPr>
          <a:xfrm>
            <a:off x="5600700" y="9640026"/>
            <a:ext cx="6057900" cy="431800"/>
          </a:xfrm>
          <a:prstGeom prst="rect">
            <a:avLst/>
          </a:prstGeom>
        </p:spPr>
        <p:txBody>
          <a:bodyPr lIns="0" tIns="0" rIns="0" bIns="0" rtlCol="0" anchor="ctr"/>
          <a:lstStyle/>
          <a:p>
            <a:pPr lvl="0" algn="l">
              <a:lnSpc>
                <a:spcPct val="116199"/>
              </a:lnSpc>
            </a:pPr>
            <a:r>
              <a:rPr lang="en-US" sz="2000" i="0" u="none" strike="noStrike" dirty="0">
                <a:solidFill>
                  <a:srgbClr val="091C78"/>
                </a:solidFill>
                <a:latin typeface="Arial" panose="020B0604020202020204" pitchFamily="34" charset="0"/>
                <a:cs typeface="Arial" panose="020B0604020202020204" pitchFamily="34" charset="0"/>
              </a:rPr>
              <a:t>Contact Information</a:t>
            </a:r>
          </a:p>
          <a:p>
            <a:pPr lvl="0" algn="l">
              <a:lnSpc>
                <a:spcPct val="116199"/>
              </a:lnSpc>
            </a:pPr>
            <a:r>
              <a:rPr lang="en-US" sz="2000" dirty="0">
                <a:solidFill>
                  <a:srgbClr val="091C78"/>
                </a:solidFill>
                <a:latin typeface="Arial" panose="020B0604020202020204" pitchFamily="34" charset="0"/>
                <a:cs typeface="Arial" panose="020B0604020202020204" pitchFamily="34" charset="0"/>
              </a:rPr>
              <a:t>*Email: grad-english@sookmyung.ac.kr</a:t>
            </a:r>
            <a:endParaRPr lang="en-US" sz="2000" i="0" u="none" strike="noStrike" dirty="0">
              <a:solidFill>
                <a:srgbClr val="091C78"/>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3000"/>
          </a:blip>
          <a:stretch>
            <a:fillRect/>
          </a:stretch>
        </p:blipFill>
        <p:spPr>
          <a:xfrm>
            <a:off x="1511300" y="1485900"/>
            <a:ext cx="7581900" cy="7581900"/>
          </a:xfrm>
          <a:prstGeom prst="rect">
            <a:avLst/>
          </a:prstGeom>
        </p:spPr>
      </p:pic>
      <p:grpSp>
        <p:nvGrpSpPr>
          <p:cNvPr id="3" name="Group 3"/>
          <p:cNvGrpSpPr/>
          <p:nvPr/>
        </p:nvGrpSpPr>
        <p:grpSpPr>
          <a:xfrm>
            <a:off x="0" y="2147483647"/>
            <a:ext cx="2147483647" cy="2147483647"/>
            <a:chOff x="0" y="0"/>
            <a:chExt cx="0" cy="0"/>
          </a:xfrm>
        </p:grpSpPr>
      </p:grpSp>
      <p:pic>
        <p:nvPicPr>
          <p:cNvPr id="4" name="Picture 4"/>
          <p:cNvPicPr>
            <a:picLocks noChangeAspect="1"/>
          </p:cNvPicPr>
          <p:nvPr/>
        </p:nvPicPr>
        <p:blipFill>
          <a:blip r:embed="rId3"/>
          <a:stretch>
            <a:fillRect/>
          </a:stretch>
        </p:blipFill>
        <p:spPr>
          <a:xfrm>
            <a:off x="0" y="266700"/>
            <a:ext cx="10287000" cy="101600"/>
          </a:xfrm>
          <a:prstGeom prst="rect">
            <a:avLst/>
          </a:prstGeom>
        </p:spPr>
      </p:pic>
      <p:sp>
        <p:nvSpPr>
          <p:cNvPr id="5" name="TextBox 5"/>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1</a:t>
            </a:r>
          </a:p>
        </p:txBody>
      </p:sp>
      <p:sp>
        <p:nvSpPr>
          <p:cNvPr id="6" name="TextBox 6"/>
          <p:cNvSpPr txBox="1"/>
          <p:nvPr/>
        </p:nvSpPr>
        <p:spPr>
          <a:xfrm>
            <a:off x="2667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Table of Contents</a:t>
            </a:r>
          </a:p>
        </p:txBody>
      </p:sp>
      <p:grpSp>
        <p:nvGrpSpPr>
          <p:cNvPr id="7" name="Group 7"/>
          <p:cNvGrpSpPr/>
          <p:nvPr/>
        </p:nvGrpSpPr>
        <p:grpSpPr>
          <a:xfrm>
            <a:off x="2147483647" y="2147483647"/>
            <a:ext cx="2147483647" cy="2147483647"/>
            <a:chOff x="0" y="0"/>
            <a:chExt cx="0" cy="0"/>
          </a:xfrm>
        </p:grpSpPr>
      </p:grpSp>
      <p:grpSp>
        <p:nvGrpSpPr>
          <p:cNvPr id="8" name="Group 8"/>
          <p:cNvGrpSpPr/>
          <p:nvPr/>
        </p:nvGrpSpPr>
        <p:grpSpPr>
          <a:xfrm>
            <a:off x="2147483647" y="2147483647"/>
            <a:ext cx="2147483647" cy="2147483647"/>
            <a:chOff x="0" y="0"/>
            <a:chExt cx="0" cy="0"/>
          </a:xfrm>
        </p:grpSpPr>
      </p:grpSp>
      <p:pic>
        <p:nvPicPr>
          <p:cNvPr id="9" name="Picture 9"/>
          <p:cNvPicPr>
            <a:picLocks noChangeAspect="1"/>
          </p:cNvPicPr>
          <p:nvPr/>
        </p:nvPicPr>
        <p:blipFill>
          <a:blip r:embed="rId4"/>
          <a:stretch>
            <a:fillRect/>
          </a:stretch>
        </p:blipFill>
        <p:spPr>
          <a:xfrm>
            <a:off x="4965700" y="5499100"/>
            <a:ext cx="50800" cy="901700"/>
          </a:xfrm>
          <a:prstGeom prst="rect">
            <a:avLst/>
          </a:prstGeom>
        </p:spPr>
      </p:pic>
      <p:sp>
        <p:nvSpPr>
          <p:cNvPr id="10" name="TextBox 10"/>
          <p:cNvSpPr txBox="1"/>
          <p:nvPr/>
        </p:nvSpPr>
        <p:spPr>
          <a:xfrm>
            <a:off x="5105400" y="5130800"/>
            <a:ext cx="3149600" cy="1066800"/>
          </a:xfrm>
          <a:prstGeom prst="rect">
            <a:avLst/>
          </a:prstGeom>
        </p:spPr>
        <p:txBody>
          <a:bodyPr lIns="0" tIns="0" rIns="0" bIns="0" rtlCol="0" anchor="ctr"/>
          <a:lstStyle/>
          <a:p>
            <a:pPr lvl="0" algn="l">
              <a:lnSpc>
                <a:spcPct val="99600"/>
              </a:lnSpc>
            </a:pPr>
            <a:r>
              <a:rPr lang="en-US" sz="2200" b="1" i="0" u="none" strike="noStrike">
                <a:solidFill>
                  <a:srgbClr val="091C78"/>
                </a:solidFill>
                <a:latin typeface="Gmarket Sans Medium"/>
              </a:rPr>
              <a:t>Research Activity Support for Graduate Students</a:t>
            </a:r>
          </a:p>
        </p:txBody>
      </p:sp>
      <p:grpSp>
        <p:nvGrpSpPr>
          <p:cNvPr id="11" name="Group 11"/>
          <p:cNvGrpSpPr/>
          <p:nvPr/>
        </p:nvGrpSpPr>
        <p:grpSpPr>
          <a:xfrm>
            <a:off x="2147483647" y="2147483647"/>
            <a:ext cx="2147483647" cy="2147483647"/>
            <a:chOff x="0" y="0"/>
            <a:chExt cx="0" cy="0"/>
          </a:xfrm>
        </p:grpSpPr>
      </p:grpSp>
      <p:pic>
        <p:nvPicPr>
          <p:cNvPr id="12" name="Picture 12"/>
          <p:cNvPicPr>
            <a:picLocks noChangeAspect="1"/>
          </p:cNvPicPr>
          <p:nvPr/>
        </p:nvPicPr>
        <p:blipFill>
          <a:blip r:embed="rId4"/>
          <a:stretch>
            <a:fillRect/>
          </a:stretch>
        </p:blipFill>
        <p:spPr>
          <a:xfrm>
            <a:off x="4965700" y="1943100"/>
            <a:ext cx="50800" cy="901700"/>
          </a:xfrm>
          <a:prstGeom prst="rect">
            <a:avLst/>
          </a:prstGeom>
        </p:spPr>
      </p:pic>
      <p:sp>
        <p:nvSpPr>
          <p:cNvPr id="13" name="TextBox 13"/>
          <p:cNvSpPr txBox="1"/>
          <p:nvPr/>
        </p:nvSpPr>
        <p:spPr>
          <a:xfrm>
            <a:off x="5105400" y="1739900"/>
            <a:ext cx="3149600" cy="723900"/>
          </a:xfrm>
          <a:prstGeom prst="rect">
            <a:avLst/>
          </a:prstGeom>
        </p:spPr>
        <p:txBody>
          <a:bodyPr lIns="0" tIns="0" rIns="0" bIns="0" rtlCol="0" anchor="ctr"/>
          <a:lstStyle/>
          <a:p>
            <a:pPr lvl="0" algn="l">
              <a:lnSpc>
                <a:spcPct val="99600"/>
              </a:lnSpc>
            </a:pPr>
            <a:r>
              <a:rPr lang="en-US" sz="2200" b="1" i="0" u="none" strike="noStrike">
                <a:solidFill>
                  <a:srgbClr val="091C78"/>
                </a:solidFill>
                <a:latin typeface="Gmarket Sans Medium"/>
              </a:rPr>
              <a:t>Department Introduction</a:t>
            </a:r>
          </a:p>
        </p:txBody>
      </p:sp>
      <p:grpSp>
        <p:nvGrpSpPr>
          <p:cNvPr id="14" name="Group 14"/>
          <p:cNvGrpSpPr/>
          <p:nvPr/>
        </p:nvGrpSpPr>
        <p:grpSpPr>
          <a:xfrm>
            <a:off x="2147483647" y="2147483647"/>
            <a:ext cx="2147483647" cy="2147483647"/>
            <a:chOff x="0" y="0"/>
            <a:chExt cx="0" cy="0"/>
          </a:xfrm>
        </p:grpSpPr>
      </p:grpSp>
      <p:pic>
        <p:nvPicPr>
          <p:cNvPr id="15" name="Picture 15"/>
          <p:cNvPicPr>
            <a:picLocks noChangeAspect="1"/>
          </p:cNvPicPr>
          <p:nvPr/>
        </p:nvPicPr>
        <p:blipFill>
          <a:blip r:embed="rId4"/>
          <a:stretch>
            <a:fillRect/>
          </a:stretch>
        </p:blipFill>
        <p:spPr>
          <a:xfrm>
            <a:off x="4978400" y="3111500"/>
            <a:ext cx="50800" cy="901700"/>
          </a:xfrm>
          <a:prstGeom prst="rect">
            <a:avLst/>
          </a:prstGeom>
        </p:spPr>
      </p:pic>
      <p:sp>
        <p:nvSpPr>
          <p:cNvPr id="16" name="TextBox 16"/>
          <p:cNvSpPr txBox="1"/>
          <p:nvPr/>
        </p:nvSpPr>
        <p:spPr>
          <a:xfrm>
            <a:off x="5118100" y="2921000"/>
            <a:ext cx="3149600" cy="723900"/>
          </a:xfrm>
          <a:prstGeom prst="rect">
            <a:avLst/>
          </a:prstGeom>
        </p:spPr>
        <p:txBody>
          <a:bodyPr lIns="0" tIns="0" rIns="0" bIns="0" rtlCol="0" anchor="ctr"/>
          <a:lstStyle/>
          <a:p>
            <a:pPr lvl="0" algn="l">
              <a:lnSpc>
                <a:spcPct val="99600"/>
              </a:lnSpc>
            </a:pPr>
            <a:r>
              <a:rPr lang="en-US" sz="2200" b="1" i="0" u="none" strike="noStrike">
                <a:solidFill>
                  <a:srgbClr val="091C78"/>
                </a:solidFill>
                <a:latin typeface="Gmarket Sans Medium"/>
              </a:rPr>
              <a:t>Faculty </a:t>
            </a:r>
          </a:p>
          <a:p>
            <a:pPr lvl="0" algn="l">
              <a:lnSpc>
                <a:spcPct val="99600"/>
              </a:lnSpc>
            </a:pPr>
            <a:r>
              <a:rPr lang="en-US" sz="2200" b="1" i="0" u="none" strike="noStrike">
                <a:solidFill>
                  <a:srgbClr val="091C78"/>
                </a:solidFill>
                <a:latin typeface="Gmarket Sans Medium"/>
              </a:rPr>
              <a:t>Introduction</a:t>
            </a:r>
          </a:p>
        </p:txBody>
      </p:sp>
      <p:grpSp>
        <p:nvGrpSpPr>
          <p:cNvPr id="17" name="Group 17"/>
          <p:cNvGrpSpPr/>
          <p:nvPr/>
        </p:nvGrpSpPr>
        <p:grpSpPr>
          <a:xfrm>
            <a:off x="2147483647" y="2147483647"/>
            <a:ext cx="2147483647" cy="2147483647"/>
            <a:chOff x="0" y="0"/>
            <a:chExt cx="0" cy="0"/>
          </a:xfrm>
        </p:grpSpPr>
      </p:grpSp>
      <p:pic>
        <p:nvPicPr>
          <p:cNvPr id="18" name="Picture 18"/>
          <p:cNvPicPr>
            <a:picLocks noChangeAspect="1"/>
          </p:cNvPicPr>
          <p:nvPr/>
        </p:nvPicPr>
        <p:blipFill>
          <a:blip r:embed="rId4"/>
          <a:stretch>
            <a:fillRect/>
          </a:stretch>
        </p:blipFill>
        <p:spPr>
          <a:xfrm>
            <a:off x="4965700" y="4241800"/>
            <a:ext cx="50800" cy="901700"/>
          </a:xfrm>
          <a:prstGeom prst="rect">
            <a:avLst/>
          </a:prstGeom>
        </p:spPr>
      </p:pic>
      <p:sp>
        <p:nvSpPr>
          <p:cNvPr id="19" name="TextBox 19"/>
          <p:cNvSpPr txBox="1"/>
          <p:nvPr/>
        </p:nvSpPr>
        <p:spPr>
          <a:xfrm>
            <a:off x="5105400" y="4051300"/>
            <a:ext cx="3149600" cy="723900"/>
          </a:xfrm>
          <a:prstGeom prst="rect">
            <a:avLst/>
          </a:prstGeom>
        </p:spPr>
        <p:txBody>
          <a:bodyPr lIns="0" tIns="0" rIns="0" bIns="0" rtlCol="0" anchor="ctr"/>
          <a:lstStyle/>
          <a:p>
            <a:pPr lvl="0" algn="l">
              <a:lnSpc>
                <a:spcPct val="99600"/>
              </a:lnSpc>
            </a:pPr>
            <a:r>
              <a:rPr lang="en-US" sz="2200" b="1" i="0" u="none" strike="noStrike">
                <a:solidFill>
                  <a:srgbClr val="091C78"/>
                </a:solidFill>
                <a:latin typeface="Gmarket Sans Medium"/>
              </a:rPr>
              <a:t>Graduation requirements</a:t>
            </a:r>
          </a:p>
        </p:txBody>
      </p:sp>
      <p:grpSp>
        <p:nvGrpSpPr>
          <p:cNvPr id="20" name="Group 20"/>
          <p:cNvGrpSpPr/>
          <p:nvPr/>
        </p:nvGrpSpPr>
        <p:grpSpPr>
          <a:xfrm>
            <a:off x="2147483647" y="2147483647"/>
            <a:ext cx="2147483647" cy="2147483647"/>
            <a:chOff x="0" y="0"/>
            <a:chExt cx="0" cy="0"/>
          </a:xfrm>
        </p:grpSpPr>
      </p:grpSp>
      <p:pic>
        <p:nvPicPr>
          <p:cNvPr id="21" name="Picture 21"/>
          <p:cNvPicPr>
            <a:picLocks noChangeAspect="1"/>
          </p:cNvPicPr>
          <p:nvPr/>
        </p:nvPicPr>
        <p:blipFill>
          <a:blip r:embed="rId4"/>
          <a:stretch>
            <a:fillRect/>
          </a:stretch>
        </p:blipFill>
        <p:spPr>
          <a:xfrm>
            <a:off x="4953000" y="6731000"/>
            <a:ext cx="50800" cy="901700"/>
          </a:xfrm>
          <a:prstGeom prst="rect">
            <a:avLst/>
          </a:prstGeom>
        </p:spPr>
      </p:pic>
      <p:sp>
        <p:nvSpPr>
          <p:cNvPr id="22" name="TextBox 22"/>
          <p:cNvSpPr txBox="1"/>
          <p:nvPr/>
        </p:nvSpPr>
        <p:spPr>
          <a:xfrm>
            <a:off x="5092700" y="6540500"/>
            <a:ext cx="3149600" cy="723900"/>
          </a:xfrm>
          <a:prstGeom prst="rect">
            <a:avLst/>
          </a:prstGeom>
        </p:spPr>
        <p:txBody>
          <a:bodyPr lIns="0" tIns="0" rIns="0" bIns="0" rtlCol="0" anchor="ctr"/>
          <a:lstStyle/>
          <a:p>
            <a:pPr lvl="0" algn="l">
              <a:lnSpc>
                <a:spcPct val="99600"/>
              </a:lnSpc>
            </a:pPr>
            <a:r>
              <a:rPr lang="en-US" sz="2200" b="1" i="0" u="none" strike="noStrike">
                <a:solidFill>
                  <a:srgbClr val="091C78"/>
                </a:solidFill>
                <a:latin typeface="Gmarket Sans Medium"/>
              </a:rPr>
              <a:t>Graduate Research Colloquium</a:t>
            </a:r>
          </a:p>
        </p:txBody>
      </p:sp>
      <p:grpSp>
        <p:nvGrpSpPr>
          <p:cNvPr id="23" name="Group 23"/>
          <p:cNvGrpSpPr/>
          <p:nvPr/>
        </p:nvGrpSpPr>
        <p:grpSpPr>
          <a:xfrm>
            <a:off x="2147483647" y="2147483647"/>
            <a:ext cx="2147483647" cy="2147483647"/>
            <a:chOff x="0" y="0"/>
            <a:chExt cx="0" cy="0"/>
          </a:xfrm>
        </p:grpSpPr>
      </p:grpSp>
      <p:pic>
        <p:nvPicPr>
          <p:cNvPr id="24" name="Picture 24"/>
          <p:cNvPicPr>
            <a:picLocks noChangeAspect="1"/>
          </p:cNvPicPr>
          <p:nvPr/>
        </p:nvPicPr>
        <p:blipFill>
          <a:blip r:embed="rId4"/>
          <a:stretch>
            <a:fillRect/>
          </a:stretch>
        </p:blipFill>
        <p:spPr>
          <a:xfrm>
            <a:off x="4940300" y="8013700"/>
            <a:ext cx="50800" cy="901700"/>
          </a:xfrm>
          <a:prstGeom prst="rect">
            <a:avLst/>
          </a:prstGeom>
        </p:spPr>
      </p:pic>
      <p:sp>
        <p:nvSpPr>
          <p:cNvPr id="25" name="TextBox 25"/>
          <p:cNvSpPr txBox="1"/>
          <p:nvPr/>
        </p:nvSpPr>
        <p:spPr>
          <a:xfrm>
            <a:off x="5080000" y="7810500"/>
            <a:ext cx="3149600" cy="723900"/>
          </a:xfrm>
          <a:prstGeom prst="rect">
            <a:avLst/>
          </a:prstGeom>
        </p:spPr>
        <p:txBody>
          <a:bodyPr lIns="0" tIns="0" rIns="0" bIns="0" rtlCol="0" anchor="ctr"/>
          <a:lstStyle/>
          <a:p>
            <a:pPr lvl="0" algn="l">
              <a:lnSpc>
                <a:spcPct val="99600"/>
              </a:lnSpc>
            </a:pPr>
            <a:r>
              <a:rPr lang="en-US" sz="2200" b="1" i="0" u="none" strike="noStrike">
                <a:solidFill>
                  <a:srgbClr val="091C78"/>
                </a:solidFill>
                <a:latin typeface="Gmarket Sans Medium"/>
              </a:rPr>
              <a:t>Discussion </a:t>
            </a:r>
          </a:p>
          <a:p>
            <a:pPr lvl="0" algn="l">
              <a:lnSpc>
                <a:spcPct val="99600"/>
              </a:lnSpc>
            </a:pPr>
            <a:r>
              <a:rPr lang="en-US" sz="2200" b="1" i="0" u="none" strike="noStrike">
                <a:solidFill>
                  <a:srgbClr val="091C78"/>
                </a:solidFill>
                <a:latin typeface="Gmarket Sans Medium"/>
              </a:rPr>
              <a:t>Session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9000"/>
          </a:blip>
          <a:stretch>
            <a:fillRect/>
          </a:stretch>
        </p:blipFill>
        <p:spPr>
          <a:xfrm>
            <a:off x="0" y="8267700"/>
            <a:ext cx="10502900" cy="1587500"/>
          </a:xfrm>
          <a:prstGeom prst="rect">
            <a:avLst/>
          </a:prstGeom>
        </p:spPr>
      </p:pic>
      <p:sp>
        <p:nvSpPr>
          <p:cNvPr id="3" name="TextBox 3"/>
          <p:cNvSpPr txBox="1"/>
          <p:nvPr/>
        </p:nvSpPr>
        <p:spPr>
          <a:xfrm>
            <a:off x="190500" y="8521700"/>
            <a:ext cx="10693400" cy="1066800"/>
          </a:xfrm>
          <a:prstGeom prst="rect">
            <a:avLst/>
          </a:prstGeom>
        </p:spPr>
        <p:txBody>
          <a:bodyPr lIns="0" tIns="0" rIns="0" bIns="0" rtlCol="0" anchor="ctr"/>
          <a:lstStyle/>
          <a:p>
            <a:pPr marL="342900" lvl="0" indent="-342900" algn="l">
              <a:lnSpc>
                <a:spcPct val="116199"/>
              </a:lnSpc>
              <a:buClr>
                <a:srgbClr val="323232"/>
              </a:buClr>
              <a:buFont typeface="Arial"/>
              <a:buChar char="●"/>
            </a:pPr>
            <a:r>
              <a:rPr lang="en-US" sz="1500" b="1" i="0" u="none" strike="noStrike">
                <a:solidFill>
                  <a:srgbClr val="323232"/>
                </a:solidFill>
                <a:latin typeface="Gmarket Sans Medium"/>
              </a:rPr>
              <a:t>The Department of English Language &amp; Literature  consists of four subfields.</a:t>
            </a:r>
          </a:p>
          <a:p>
            <a:pPr marL="342900" lvl="0" indent="-342900" algn="l">
              <a:lnSpc>
                <a:spcPct val="116199"/>
              </a:lnSpc>
              <a:buClr>
                <a:srgbClr val="323232"/>
              </a:buClr>
              <a:buFont typeface="Arial"/>
              <a:buChar char="●"/>
            </a:pPr>
            <a:r>
              <a:rPr lang="en-US" sz="1500" b="1" i="0" u="none" strike="noStrike">
                <a:solidFill>
                  <a:srgbClr val="323232"/>
                </a:solidFill>
                <a:latin typeface="Gmarket Sans Medium"/>
              </a:rPr>
              <a:t>Master's students in their second semester and Ph.D. students in their first semester </a:t>
            </a:r>
          </a:p>
          <a:p>
            <a:pPr lvl="0" algn="l">
              <a:lnSpc>
                <a:spcPct val="116199"/>
              </a:lnSpc>
            </a:pPr>
            <a:r>
              <a:rPr lang="en-US" sz="1500" b="1" i="0" u="none" strike="noStrike">
                <a:solidFill>
                  <a:srgbClr val="323232"/>
                </a:solidFill>
                <a:latin typeface="Gmarket Sans Medium"/>
              </a:rPr>
              <a:t>    can select their subfields.</a:t>
            </a:r>
          </a:p>
          <a:p>
            <a:pPr marL="342900" lvl="0" indent="-342900" algn="l">
              <a:lnSpc>
                <a:spcPct val="116199"/>
              </a:lnSpc>
              <a:buClr>
                <a:srgbClr val="323232"/>
              </a:buClr>
              <a:buFont typeface="Arial"/>
              <a:buChar char="●"/>
            </a:pPr>
            <a:r>
              <a:rPr lang="en-US" sz="1500" b="1" i="0" u="none" strike="noStrike">
                <a:solidFill>
                  <a:srgbClr val="323232"/>
                </a:solidFill>
                <a:latin typeface="Gmarket Sans Medium"/>
              </a:rPr>
              <a:t>TESOL(Teaching English to Speakers of Other Languages) is available at the Ph.D. level.</a:t>
            </a:r>
          </a:p>
        </p:txBody>
      </p:sp>
      <p:grpSp>
        <p:nvGrpSpPr>
          <p:cNvPr id="4" name="Group 4"/>
          <p:cNvGrpSpPr/>
          <p:nvPr/>
        </p:nvGrpSpPr>
        <p:grpSpPr>
          <a:xfrm>
            <a:off x="2147483647" y="2147483647"/>
            <a:ext cx="2147483647" cy="2147483647"/>
            <a:chOff x="0" y="0"/>
            <a:chExt cx="0" cy="0"/>
          </a:xfrm>
        </p:grpSpPr>
      </p:grpSp>
      <p:pic>
        <p:nvPicPr>
          <p:cNvPr id="5" name="Picture 5"/>
          <p:cNvPicPr>
            <a:picLocks noChangeAspect="1"/>
          </p:cNvPicPr>
          <p:nvPr/>
        </p:nvPicPr>
        <p:blipFill>
          <a:blip r:embed="rId3"/>
          <a:stretch>
            <a:fillRect/>
          </a:stretch>
        </p:blipFill>
        <p:spPr>
          <a:xfrm>
            <a:off x="4318000" y="4216400"/>
            <a:ext cx="1866900" cy="1866900"/>
          </a:xfrm>
          <a:prstGeom prst="rect">
            <a:avLst/>
          </a:prstGeom>
        </p:spPr>
      </p:pic>
      <p:sp>
        <p:nvSpPr>
          <p:cNvPr id="6" name="TextBox 6"/>
          <p:cNvSpPr txBox="1"/>
          <p:nvPr/>
        </p:nvSpPr>
        <p:spPr>
          <a:xfrm>
            <a:off x="1676400" y="4699000"/>
            <a:ext cx="7150100" cy="850900"/>
          </a:xfrm>
          <a:prstGeom prst="rect">
            <a:avLst/>
          </a:prstGeom>
        </p:spPr>
        <p:txBody>
          <a:bodyPr lIns="0" tIns="0" rIns="0" bIns="0" rtlCol="0" anchor="ctr"/>
          <a:lstStyle/>
          <a:p>
            <a:pPr lvl="0" algn="ctr">
              <a:lnSpc>
                <a:spcPct val="132800"/>
              </a:lnSpc>
            </a:pPr>
            <a:r>
              <a:rPr lang="en-US" sz="1500" b="0" i="0" u="none" strike="noStrike">
                <a:solidFill>
                  <a:srgbClr val="9E9E9E"/>
                </a:solidFill>
                <a:latin typeface="Noto Sans CJK KR Bold"/>
              </a:rPr>
              <a:t>Dep. of </a:t>
            </a:r>
          </a:p>
          <a:p>
            <a:pPr lvl="0" algn="ctr">
              <a:lnSpc>
                <a:spcPct val="132800"/>
              </a:lnSpc>
            </a:pPr>
            <a:r>
              <a:rPr lang="en-US" sz="1500" b="0" i="0" u="none" strike="noStrike">
                <a:solidFill>
                  <a:srgbClr val="9E9E9E"/>
                </a:solidFill>
                <a:latin typeface="Noto Sans CJK KR Bold"/>
              </a:rPr>
              <a:t>English language</a:t>
            </a:r>
          </a:p>
          <a:p>
            <a:pPr lvl="0" algn="ctr">
              <a:lnSpc>
                <a:spcPct val="132800"/>
              </a:lnSpc>
            </a:pPr>
            <a:r>
              <a:rPr lang="en-US" sz="1500" b="0" i="0" u="none" strike="noStrike">
                <a:solidFill>
                  <a:srgbClr val="9E9E9E"/>
                </a:solidFill>
                <a:latin typeface="Noto Sans CJK KR Bold"/>
              </a:rPr>
              <a:t> &amp; Lit.</a:t>
            </a:r>
          </a:p>
        </p:txBody>
      </p:sp>
      <p:grpSp>
        <p:nvGrpSpPr>
          <p:cNvPr id="7" name="Group 7"/>
          <p:cNvGrpSpPr/>
          <p:nvPr/>
        </p:nvGrpSpPr>
        <p:grpSpPr>
          <a:xfrm>
            <a:off x="2147483647" y="2147483647"/>
            <a:ext cx="2147483647" cy="2147483647"/>
            <a:chOff x="0" y="0"/>
            <a:chExt cx="0" cy="0"/>
          </a:xfrm>
        </p:grpSpPr>
      </p:grpSp>
      <p:grpSp>
        <p:nvGrpSpPr>
          <p:cNvPr id="23" name="그룹 22">
            <a:extLst>
              <a:ext uri="{FF2B5EF4-FFF2-40B4-BE49-F238E27FC236}">
                <a16:creationId xmlns:a16="http://schemas.microsoft.com/office/drawing/2014/main" id="{9BB0BA33-051A-4BEE-AFBA-0ABB629BB745}"/>
              </a:ext>
            </a:extLst>
          </p:cNvPr>
          <p:cNvGrpSpPr/>
          <p:nvPr/>
        </p:nvGrpSpPr>
        <p:grpSpPr>
          <a:xfrm>
            <a:off x="3347357" y="4137660"/>
            <a:ext cx="7899400" cy="2057400"/>
            <a:chOff x="1257300" y="2032000"/>
            <a:chExt cx="7899400" cy="2057400"/>
          </a:xfrm>
        </p:grpSpPr>
        <p:pic>
          <p:nvPicPr>
            <p:cNvPr id="8" name="Picture 8"/>
            <p:cNvPicPr>
              <a:picLocks noChangeAspect="1"/>
            </p:cNvPicPr>
            <p:nvPr/>
          </p:nvPicPr>
          <p:blipFill>
            <a:blip r:embed="rId4"/>
            <a:stretch>
              <a:fillRect/>
            </a:stretch>
          </p:blipFill>
          <p:spPr>
            <a:xfrm>
              <a:off x="4178300" y="2032000"/>
              <a:ext cx="2057400" cy="2057400"/>
            </a:xfrm>
            <a:prstGeom prst="rect">
              <a:avLst/>
            </a:prstGeom>
          </p:spPr>
        </p:pic>
        <p:sp>
          <p:nvSpPr>
            <p:cNvPr id="9" name="TextBox 9"/>
            <p:cNvSpPr txBox="1"/>
            <p:nvPr/>
          </p:nvSpPr>
          <p:spPr>
            <a:xfrm>
              <a:off x="1257300" y="2425700"/>
              <a:ext cx="7899400" cy="1219200"/>
            </a:xfrm>
            <a:prstGeom prst="rect">
              <a:avLst/>
            </a:prstGeom>
          </p:spPr>
          <p:txBody>
            <a:bodyPr lIns="0" tIns="0" rIns="0" bIns="0" rtlCol="0" anchor="ctr"/>
            <a:lstStyle/>
            <a:p>
              <a:pPr lvl="0" algn="ctr">
                <a:lnSpc>
                  <a:spcPct val="132800"/>
                </a:lnSpc>
              </a:pPr>
              <a:r>
                <a:rPr lang="en-US" sz="2100" b="0" i="0" u="none" strike="noStrike" dirty="0">
                  <a:solidFill>
                    <a:srgbClr val="FFFFFF"/>
                  </a:solidFill>
                  <a:latin typeface="Noto Sans CJK KR Bold"/>
                </a:rPr>
                <a:t>Translation</a:t>
              </a:r>
            </a:p>
            <a:p>
              <a:pPr lvl="0" algn="ctr">
                <a:lnSpc>
                  <a:spcPct val="132800"/>
                </a:lnSpc>
              </a:pPr>
              <a:r>
                <a:rPr lang="en-US" sz="2100" b="0" i="0" u="none" strike="noStrike" dirty="0">
                  <a:solidFill>
                    <a:srgbClr val="FFFFFF"/>
                  </a:solidFill>
                  <a:latin typeface="Noto Sans CJK KR Bold"/>
                </a:rPr>
                <a:t>Studies</a:t>
              </a:r>
            </a:p>
            <a:p>
              <a:pPr lvl="0" algn="ctr">
                <a:lnSpc>
                  <a:spcPct val="132800"/>
                </a:lnSpc>
              </a:pPr>
              <a:r>
                <a:rPr lang="en-US" sz="2100" b="0" i="0" u="none" strike="noStrike" dirty="0">
                  <a:solidFill>
                    <a:srgbClr val="FFFFFF"/>
                  </a:solidFill>
                  <a:latin typeface="Noto Sans CJK KR Bold"/>
                </a:rPr>
                <a:t>Major</a:t>
              </a:r>
            </a:p>
          </p:txBody>
        </p:sp>
      </p:grpSp>
      <p:grpSp>
        <p:nvGrpSpPr>
          <p:cNvPr id="10" name="Group 10"/>
          <p:cNvGrpSpPr/>
          <p:nvPr/>
        </p:nvGrpSpPr>
        <p:grpSpPr>
          <a:xfrm>
            <a:off x="2147483647" y="2147483647"/>
            <a:ext cx="2147483647" cy="2147483647"/>
            <a:chOff x="0" y="0"/>
            <a:chExt cx="0" cy="0"/>
          </a:xfrm>
        </p:grpSpPr>
      </p:grpSp>
      <p:pic>
        <p:nvPicPr>
          <p:cNvPr id="11" name="Picture 11"/>
          <p:cNvPicPr>
            <a:picLocks noChangeAspect="1"/>
          </p:cNvPicPr>
          <p:nvPr/>
        </p:nvPicPr>
        <p:blipFill>
          <a:blip r:embed="rId4"/>
          <a:stretch>
            <a:fillRect/>
          </a:stretch>
        </p:blipFill>
        <p:spPr>
          <a:xfrm>
            <a:off x="4305300" y="6083300"/>
            <a:ext cx="2057400" cy="2057400"/>
          </a:xfrm>
          <a:prstGeom prst="rect">
            <a:avLst/>
          </a:prstGeom>
        </p:spPr>
      </p:pic>
      <p:sp>
        <p:nvSpPr>
          <p:cNvPr id="12" name="TextBox 12"/>
          <p:cNvSpPr txBox="1"/>
          <p:nvPr/>
        </p:nvSpPr>
        <p:spPr>
          <a:xfrm>
            <a:off x="1384300" y="6667500"/>
            <a:ext cx="7899400" cy="838200"/>
          </a:xfrm>
          <a:prstGeom prst="rect">
            <a:avLst/>
          </a:prstGeom>
        </p:spPr>
        <p:txBody>
          <a:bodyPr lIns="0" tIns="0" rIns="0" bIns="0" rtlCol="0" anchor="ctr"/>
          <a:lstStyle/>
          <a:p>
            <a:pPr lvl="0" algn="ctr">
              <a:lnSpc>
                <a:spcPct val="132800"/>
              </a:lnSpc>
            </a:pPr>
            <a:r>
              <a:rPr lang="en-US" sz="2200" b="0" i="0" u="none" strike="noStrike">
                <a:solidFill>
                  <a:srgbClr val="FFFFFF"/>
                </a:solidFill>
                <a:latin typeface="Noto Sans CJK KR Bold"/>
              </a:rPr>
              <a:t>TESOL</a:t>
            </a:r>
          </a:p>
          <a:p>
            <a:pPr lvl="0" algn="ctr">
              <a:lnSpc>
                <a:spcPct val="132800"/>
              </a:lnSpc>
            </a:pPr>
            <a:r>
              <a:rPr lang="en-US" sz="2200" b="0" i="0" u="none" strike="noStrike">
                <a:solidFill>
                  <a:srgbClr val="FFFFFF"/>
                </a:solidFill>
                <a:latin typeface="Noto Sans CJK KR Bold"/>
              </a:rPr>
              <a:t>(Ph.D.)</a:t>
            </a:r>
          </a:p>
        </p:txBody>
      </p:sp>
      <p:grpSp>
        <p:nvGrpSpPr>
          <p:cNvPr id="13" name="Group 13"/>
          <p:cNvGrpSpPr/>
          <p:nvPr/>
        </p:nvGrpSpPr>
        <p:grpSpPr>
          <a:xfrm>
            <a:off x="2147483647" y="2147483647"/>
            <a:ext cx="2147483647" cy="2147483647"/>
            <a:chOff x="0" y="0"/>
            <a:chExt cx="0" cy="0"/>
          </a:xfrm>
        </p:grpSpPr>
      </p:grpSp>
      <p:grpSp>
        <p:nvGrpSpPr>
          <p:cNvPr id="24" name="그룹 23">
            <a:extLst>
              <a:ext uri="{FF2B5EF4-FFF2-40B4-BE49-F238E27FC236}">
                <a16:creationId xmlns:a16="http://schemas.microsoft.com/office/drawing/2014/main" id="{829FBEE5-791D-43D6-AA72-FDE7A6EA2381}"/>
              </a:ext>
            </a:extLst>
          </p:cNvPr>
          <p:cNvGrpSpPr/>
          <p:nvPr/>
        </p:nvGrpSpPr>
        <p:grpSpPr>
          <a:xfrm>
            <a:off x="1301750" y="2080260"/>
            <a:ext cx="7899400" cy="2057400"/>
            <a:chOff x="3340100" y="4128770"/>
            <a:chExt cx="7899400" cy="2057400"/>
          </a:xfrm>
        </p:grpSpPr>
        <p:pic>
          <p:nvPicPr>
            <p:cNvPr id="14" name="Picture 14"/>
            <p:cNvPicPr>
              <a:picLocks noChangeAspect="1"/>
            </p:cNvPicPr>
            <p:nvPr/>
          </p:nvPicPr>
          <p:blipFill>
            <a:blip r:embed="rId4"/>
            <a:stretch>
              <a:fillRect/>
            </a:stretch>
          </p:blipFill>
          <p:spPr>
            <a:xfrm>
              <a:off x="6235700" y="4128770"/>
              <a:ext cx="2057400" cy="2057400"/>
            </a:xfrm>
            <a:prstGeom prst="rect">
              <a:avLst/>
            </a:prstGeom>
          </p:spPr>
        </p:pic>
        <p:sp>
          <p:nvSpPr>
            <p:cNvPr id="15" name="TextBox 15"/>
            <p:cNvSpPr txBox="1"/>
            <p:nvPr/>
          </p:nvSpPr>
          <p:spPr>
            <a:xfrm>
              <a:off x="3340100" y="4483100"/>
              <a:ext cx="7899400" cy="1282700"/>
            </a:xfrm>
            <a:prstGeom prst="rect">
              <a:avLst/>
            </a:prstGeom>
          </p:spPr>
          <p:txBody>
            <a:bodyPr lIns="0" tIns="0" rIns="0" bIns="0" rtlCol="0" anchor="ctr"/>
            <a:lstStyle/>
            <a:p>
              <a:pPr lvl="0" algn="ctr">
                <a:lnSpc>
                  <a:spcPct val="132800"/>
                </a:lnSpc>
              </a:pPr>
              <a:r>
                <a:rPr lang="en-US" sz="2200" b="0" i="0" u="none" strike="noStrike" dirty="0">
                  <a:solidFill>
                    <a:srgbClr val="FFFFFF"/>
                  </a:solidFill>
                  <a:latin typeface="Noto Sans CJK KR Bold"/>
                </a:rPr>
                <a:t>English</a:t>
              </a:r>
            </a:p>
            <a:p>
              <a:pPr lvl="0" algn="ctr">
                <a:lnSpc>
                  <a:spcPct val="132800"/>
                </a:lnSpc>
              </a:pPr>
              <a:r>
                <a:rPr lang="en-US" sz="2200" b="0" i="0" u="none" strike="noStrike" dirty="0">
                  <a:solidFill>
                    <a:srgbClr val="FFFFFF"/>
                  </a:solidFill>
                  <a:latin typeface="Noto Sans CJK KR Bold"/>
                </a:rPr>
                <a:t>Literature</a:t>
              </a:r>
            </a:p>
            <a:p>
              <a:pPr lvl="0" algn="ctr">
                <a:lnSpc>
                  <a:spcPct val="132800"/>
                </a:lnSpc>
              </a:pPr>
              <a:r>
                <a:rPr lang="en-US" sz="2200" b="0" i="0" u="none" strike="noStrike" dirty="0">
                  <a:solidFill>
                    <a:srgbClr val="FFFFFF"/>
                  </a:solidFill>
                  <a:latin typeface="Noto Sans CJK KR Bold"/>
                </a:rPr>
                <a:t>Major</a:t>
              </a:r>
            </a:p>
          </p:txBody>
        </p:sp>
      </p:grpSp>
      <p:grpSp>
        <p:nvGrpSpPr>
          <p:cNvPr id="16" name="Group 16"/>
          <p:cNvGrpSpPr/>
          <p:nvPr/>
        </p:nvGrpSpPr>
        <p:grpSpPr>
          <a:xfrm>
            <a:off x="-2147483648" y="2147483647"/>
            <a:ext cx="2147483647" cy="2147483647"/>
            <a:chOff x="0" y="0"/>
            <a:chExt cx="0" cy="0"/>
          </a:xfrm>
        </p:grpSpPr>
      </p:grpSp>
      <p:pic>
        <p:nvPicPr>
          <p:cNvPr id="17" name="Picture 17"/>
          <p:cNvPicPr>
            <a:picLocks noChangeAspect="1"/>
          </p:cNvPicPr>
          <p:nvPr/>
        </p:nvPicPr>
        <p:blipFill>
          <a:blip r:embed="rId4"/>
          <a:stretch>
            <a:fillRect/>
          </a:stretch>
        </p:blipFill>
        <p:spPr>
          <a:xfrm>
            <a:off x="2171700" y="4191000"/>
            <a:ext cx="2057400" cy="2057400"/>
          </a:xfrm>
          <a:prstGeom prst="rect">
            <a:avLst/>
          </a:prstGeom>
        </p:spPr>
      </p:pic>
      <p:sp>
        <p:nvSpPr>
          <p:cNvPr id="18" name="TextBox 18"/>
          <p:cNvSpPr txBox="1"/>
          <p:nvPr/>
        </p:nvSpPr>
        <p:spPr>
          <a:xfrm>
            <a:off x="-749300" y="4559300"/>
            <a:ext cx="7899400" cy="1282700"/>
          </a:xfrm>
          <a:prstGeom prst="rect">
            <a:avLst/>
          </a:prstGeom>
        </p:spPr>
        <p:txBody>
          <a:bodyPr lIns="0" tIns="0" rIns="0" bIns="0" rtlCol="0" anchor="ctr"/>
          <a:lstStyle/>
          <a:p>
            <a:pPr lvl="0" algn="ctr">
              <a:lnSpc>
                <a:spcPct val="132800"/>
              </a:lnSpc>
            </a:pPr>
            <a:r>
              <a:rPr lang="en-US" sz="2200" b="0" i="0" u="none" strike="noStrike">
                <a:solidFill>
                  <a:srgbClr val="FFFFFF"/>
                </a:solidFill>
                <a:latin typeface="Noto Sans CJK KR Bold"/>
              </a:rPr>
              <a:t>English </a:t>
            </a:r>
          </a:p>
          <a:p>
            <a:pPr lvl="0" algn="ctr">
              <a:lnSpc>
                <a:spcPct val="132800"/>
              </a:lnSpc>
            </a:pPr>
            <a:r>
              <a:rPr lang="en-US" sz="2200" b="0" i="0" u="none" strike="noStrike">
                <a:solidFill>
                  <a:srgbClr val="FFFFFF"/>
                </a:solidFill>
                <a:latin typeface="Noto Sans CJK KR Bold"/>
              </a:rPr>
              <a:t>Linguistics</a:t>
            </a:r>
          </a:p>
          <a:p>
            <a:pPr lvl="0" algn="ctr">
              <a:lnSpc>
                <a:spcPct val="132800"/>
              </a:lnSpc>
            </a:pPr>
            <a:r>
              <a:rPr lang="en-US" sz="2200" b="0" i="0" u="none" strike="noStrike">
                <a:solidFill>
                  <a:srgbClr val="FFFFFF"/>
                </a:solidFill>
                <a:latin typeface="Noto Sans CJK KR Bold"/>
              </a:rPr>
              <a:t>Major</a:t>
            </a:r>
          </a:p>
        </p:txBody>
      </p:sp>
      <p:grpSp>
        <p:nvGrpSpPr>
          <p:cNvPr id="19" name="Group 19"/>
          <p:cNvGrpSpPr/>
          <p:nvPr/>
        </p:nvGrpSpPr>
        <p:grpSpPr>
          <a:xfrm>
            <a:off x="0" y="2147483647"/>
            <a:ext cx="2147483647" cy="2147483647"/>
            <a:chOff x="0" y="0"/>
            <a:chExt cx="0" cy="0"/>
          </a:xfrm>
        </p:grpSpPr>
      </p:grpSp>
      <p:pic>
        <p:nvPicPr>
          <p:cNvPr id="20" name="Picture 20"/>
          <p:cNvPicPr>
            <a:picLocks noChangeAspect="1"/>
          </p:cNvPicPr>
          <p:nvPr/>
        </p:nvPicPr>
        <p:blipFill>
          <a:blip r:embed="rId5"/>
          <a:stretch>
            <a:fillRect/>
          </a:stretch>
        </p:blipFill>
        <p:spPr>
          <a:xfrm>
            <a:off x="0" y="266700"/>
            <a:ext cx="10287000" cy="101600"/>
          </a:xfrm>
          <a:prstGeom prst="rect">
            <a:avLst/>
          </a:prstGeom>
        </p:spPr>
      </p:pic>
      <p:sp>
        <p:nvSpPr>
          <p:cNvPr id="21" name="TextBox 21"/>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2</a:t>
            </a:r>
          </a:p>
        </p:txBody>
      </p:sp>
      <p:sp>
        <p:nvSpPr>
          <p:cNvPr id="22" name="TextBox 22"/>
          <p:cNvSpPr txBox="1"/>
          <p:nvPr/>
        </p:nvSpPr>
        <p:spPr>
          <a:xfrm>
            <a:off x="266700" y="342900"/>
            <a:ext cx="6616700" cy="14224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Department Introduction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2"/>
          <p:cNvGrpSpPr/>
          <p:nvPr/>
        </p:nvGrpSpPr>
        <p:grpSpPr>
          <a:xfrm>
            <a:off x="2147483647" y="2147483647"/>
            <a:ext cx="2147483647" cy="2147483647"/>
            <a:chOff x="0" y="0"/>
            <a:chExt cx="0" cy="0"/>
          </a:xfrm>
        </p:grpSpPr>
      </p:grpSp>
      <p:pic>
        <p:nvPicPr>
          <p:cNvPr id="3" name="Picture 3"/>
          <p:cNvPicPr>
            <a:picLocks noChangeAspect="1"/>
          </p:cNvPicPr>
          <p:nvPr/>
        </p:nvPicPr>
        <p:blipFill>
          <a:blip r:embed="rId2">
            <a:alphaModFix amt="17000"/>
          </a:blip>
          <a:stretch>
            <a:fillRect/>
          </a:stretch>
        </p:blipFill>
        <p:spPr>
          <a:xfrm>
            <a:off x="2705100" y="2159000"/>
            <a:ext cx="5029200" cy="736600"/>
          </a:xfrm>
          <a:prstGeom prst="rect">
            <a:avLst/>
          </a:prstGeom>
        </p:spPr>
      </p:pic>
      <p:sp>
        <p:nvSpPr>
          <p:cNvPr id="4" name="TextBox 4"/>
          <p:cNvSpPr txBox="1"/>
          <p:nvPr/>
        </p:nvSpPr>
        <p:spPr>
          <a:xfrm>
            <a:off x="3136900" y="2298700"/>
            <a:ext cx="4178300" cy="431800"/>
          </a:xfrm>
          <a:prstGeom prst="rect">
            <a:avLst/>
          </a:prstGeom>
        </p:spPr>
        <p:txBody>
          <a:bodyPr lIns="0" tIns="0" rIns="0" bIns="0" rtlCol="0" anchor="ctr"/>
          <a:lstStyle/>
          <a:p>
            <a:pPr lvl="0" algn="ctr">
              <a:lnSpc>
                <a:spcPct val="116199"/>
              </a:lnSpc>
            </a:pPr>
            <a:r>
              <a:rPr lang="en-US" sz="2400" b="1" i="0" u="none" strike="noStrike">
                <a:solidFill>
                  <a:srgbClr val="323232"/>
                </a:solidFill>
                <a:latin typeface="Gmarket Sans Medium"/>
              </a:rPr>
              <a:t>English Literature Major</a:t>
            </a:r>
          </a:p>
        </p:txBody>
      </p:sp>
      <p:pic>
        <p:nvPicPr>
          <p:cNvPr id="5" name="Picture 5"/>
          <p:cNvPicPr>
            <a:picLocks noChangeAspect="1"/>
          </p:cNvPicPr>
          <p:nvPr/>
        </p:nvPicPr>
        <p:blipFill>
          <a:blip r:embed="rId3">
            <a:alphaModFix amt="50000"/>
          </a:blip>
          <a:stretch>
            <a:fillRect/>
          </a:stretch>
        </p:blipFill>
        <p:spPr>
          <a:xfrm>
            <a:off x="1016000" y="3098800"/>
            <a:ext cx="469900" cy="469900"/>
          </a:xfrm>
          <a:prstGeom prst="rect">
            <a:avLst/>
          </a:prstGeom>
        </p:spPr>
      </p:pic>
      <p:grpSp>
        <p:nvGrpSpPr>
          <p:cNvPr id="6" name="Group 6"/>
          <p:cNvGrpSpPr/>
          <p:nvPr/>
        </p:nvGrpSpPr>
        <p:grpSpPr>
          <a:xfrm>
            <a:off x="2147483647" y="2147483647"/>
            <a:ext cx="2147483647" cy="2147483647"/>
            <a:chOff x="0" y="0"/>
            <a:chExt cx="0" cy="0"/>
          </a:xfrm>
        </p:grpSpPr>
      </p:grpSp>
      <p:pic>
        <p:nvPicPr>
          <p:cNvPr id="7" name="Picture 7"/>
          <p:cNvPicPr>
            <a:picLocks noChangeAspect="1"/>
          </p:cNvPicPr>
          <p:nvPr/>
        </p:nvPicPr>
        <p:blipFill>
          <a:blip r:embed="rId4">
            <a:alphaModFix amt="7000"/>
          </a:blip>
          <a:stretch>
            <a:fillRect/>
          </a:stretch>
        </p:blipFill>
        <p:spPr>
          <a:xfrm>
            <a:off x="965200" y="3098800"/>
            <a:ext cx="4178300" cy="2692400"/>
          </a:xfrm>
          <a:prstGeom prst="rect">
            <a:avLst/>
          </a:prstGeom>
        </p:spPr>
      </p:pic>
      <p:sp>
        <p:nvSpPr>
          <p:cNvPr id="8" name="TextBox 8"/>
          <p:cNvSpPr txBox="1"/>
          <p:nvPr/>
        </p:nvSpPr>
        <p:spPr>
          <a:xfrm>
            <a:off x="1293949" y="4267200"/>
            <a:ext cx="3314700" cy="1765300"/>
          </a:xfrm>
          <a:prstGeom prst="rect">
            <a:avLst/>
          </a:prstGeom>
        </p:spPr>
        <p:txBody>
          <a:bodyPr lIns="0" tIns="0" rIns="0" bIns="0" rtlCol="0" anchor="ctr"/>
          <a:lstStyle/>
          <a:p>
            <a:pPr lvl="0" algn="l">
              <a:lnSpc>
                <a:spcPct val="116199"/>
              </a:lnSpc>
            </a:pPr>
            <a:r>
              <a:rPr lang="en-US" sz="1700" b="0" i="0" u="none" strike="noStrike" dirty="0">
                <a:solidFill>
                  <a:srgbClr val="323232"/>
                </a:solidFill>
                <a:latin typeface="Gmarket Sans Medium"/>
              </a:rPr>
              <a:t>- Analyzing Anglo-American literature and culture.</a:t>
            </a:r>
          </a:p>
          <a:p>
            <a:pPr lvl="0" algn="l">
              <a:lnSpc>
                <a:spcPct val="116199"/>
              </a:lnSpc>
            </a:pPr>
            <a:r>
              <a:rPr lang="en-US" sz="1700" b="0" i="0" u="none" strike="noStrike" dirty="0">
                <a:solidFill>
                  <a:srgbClr val="323232"/>
                </a:solidFill>
                <a:latin typeface="Gmarket Sans Medium"/>
              </a:rPr>
              <a:t>- Strengthens humanities knowledge, language skills, literacy, and academic writing.</a:t>
            </a:r>
          </a:p>
          <a:p>
            <a:pPr lvl="0" algn="l">
              <a:lnSpc>
                <a:spcPct val="116199"/>
              </a:lnSpc>
            </a:pPr>
            <a:endParaRPr lang="en-US" sz="1700" b="0" i="0" u="none" strike="noStrike" dirty="0">
              <a:solidFill>
                <a:srgbClr val="323232"/>
              </a:solidFill>
              <a:latin typeface="Gmarket Sans Medium"/>
            </a:endParaRPr>
          </a:p>
          <a:p>
            <a:pPr lvl="0" algn="l">
              <a:lnSpc>
                <a:spcPct val="116199"/>
              </a:lnSpc>
            </a:pPr>
            <a:endParaRPr lang="en-US" sz="1700" b="0" i="0" u="none" strike="noStrike" dirty="0">
              <a:solidFill>
                <a:srgbClr val="323232"/>
              </a:solidFill>
              <a:latin typeface="Gmarket Sans Medium"/>
            </a:endParaRPr>
          </a:p>
          <a:p>
            <a:pPr lvl="0" algn="l">
              <a:lnSpc>
                <a:spcPct val="116199"/>
              </a:lnSpc>
            </a:pPr>
            <a:endParaRPr lang="en-US" sz="1700" b="0" i="0" u="none" strike="noStrike" dirty="0">
              <a:solidFill>
                <a:srgbClr val="323232"/>
              </a:solidFill>
              <a:latin typeface="Gmarket Sans Medium"/>
            </a:endParaRPr>
          </a:p>
        </p:txBody>
      </p:sp>
      <p:sp>
        <p:nvSpPr>
          <p:cNvPr id="9" name="TextBox 9"/>
          <p:cNvSpPr txBox="1"/>
          <p:nvPr/>
        </p:nvSpPr>
        <p:spPr>
          <a:xfrm>
            <a:off x="1041400" y="3124200"/>
            <a:ext cx="317500" cy="406400"/>
          </a:xfrm>
          <a:prstGeom prst="rect">
            <a:avLst/>
          </a:prstGeom>
        </p:spPr>
        <p:txBody>
          <a:bodyPr lIns="0" tIns="0" rIns="0" bIns="0" rtlCol="0" anchor="ctr"/>
          <a:lstStyle/>
          <a:p>
            <a:pPr lvl="0" algn="ctr">
              <a:lnSpc>
                <a:spcPct val="116199"/>
              </a:lnSpc>
            </a:pPr>
            <a:r>
              <a:rPr lang="en-US" sz="2300" b="0" i="0" u="none" strike="noStrike">
                <a:solidFill>
                  <a:srgbClr val="FFFFFF"/>
                </a:solidFill>
                <a:latin typeface="Gmarket Sans Medium"/>
              </a:rPr>
              <a:t>1</a:t>
            </a:r>
          </a:p>
        </p:txBody>
      </p:sp>
      <p:sp>
        <p:nvSpPr>
          <p:cNvPr id="10" name="TextBox 10"/>
          <p:cNvSpPr txBox="1"/>
          <p:nvPr/>
        </p:nvSpPr>
        <p:spPr>
          <a:xfrm>
            <a:off x="1562100" y="3136900"/>
            <a:ext cx="3352800" cy="1422400"/>
          </a:xfrm>
          <a:prstGeom prst="rect">
            <a:avLst/>
          </a:prstGeom>
        </p:spPr>
        <p:txBody>
          <a:bodyPr lIns="0" tIns="0" rIns="0" bIns="0" rtlCol="0" anchor="ctr"/>
          <a:lstStyle/>
          <a:p>
            <a:pPr lvl="0" algn="l">
              <a:lnSpc>
                <a:spcPct val="116199"/>
              </a:lnSpc>
            </a:pPr>
            <a:r>
              <a:rPr lang="en-US" sz="2000" b="0" i="0" u="none" strike="noStrike" dirty="0">
                <a:solidFill>
                  <a:srgbClr val="323232"/>
                </a:solidFill>
                <a:latin typeface="Gmarket Sans Bold"/>
              </a:rPr>
              <a:t>Key strengths of department</a:t>
            </a:r>
            <a:br>
              <a:rPr lang="en-US" sz="2000" b="0" i="0" u="none" strike="noStrike" dirty="0">
                <a:solidFill>
                  <a:srgbClr val="323232"/>
                </a:solidFill>
                <a:latin typeface="Gmarket Sans Bold"/>
              </a:rPr>
            </a:br>
            <a:endParaRPr lang="en-US" sz="2000" b="0" i="0" u="none" strike="noStrike" dirty="0">
              <a:solidFill>
                <a:srgbClr val="323232"/>
              </a:solidFill>
              <a:latin typeface="Gmarket Sans Bold"/>
            </a:endParaRPr>
          </a:p>
          <a:p>
            <a:pPr lvl="0" algn="l">
              <a:lnSpc>
                <a:spcPct val="116199"/>
              </a:lnSpc>
            </a:pPr>
            <a:endParaRPr lang="en-US" sz="2000" b="0" i="0" u="none" strike="noStrike" dirty="0">
              <a:solidFill>
                <a:srgbClr val="323232"/>
              </a:solidFill>
              <a:latin typeface="Gmarket Sans Bold"/>
            </a:endParaRPr>
          </a:p>
        </p:txBody>
      </p:sp>
      <p:sp>
        <p:nvSpPr>
          <p:cNvPr id="11" name="TextBox 11"/>
          <p:cNvSpPr txBox="1"/>
          <p:nvPr/>
        </p:nvSpPr>
        <p:spPr>
          <a:xfrm>
            <a:off x="5461000" y="3556000"/>
            <a:ext cx="4508500" cy="2133600"/>
          </a:xfrm>
          <a:prstGeom prst="rect">
            <a:avLst/>
          </a:prstGeom>
        </p:spPr>
        <p:txBody>
          <a:bodyPr lIns="0" tIns="0" rIns="0" bIns="0" rtlCol="0" anchor="ctr"/>
          <a:lstStyle/>
          <a:p>
            <a:pPr lvl="0" algn="l">
              <a:lnSpc>
                <a:spcPct val="116199"/>
              </a:lnSpc>
            </a:pPr>
            <a:r>
              <a:rPr lang="en-US" sz="1500" b="0" i="0" u="none" strike="noStrike">
                <a:solidFill>
                  <a:srgbClr val="323232"/>
                </a:solidFill>
                <a:latin typeface="Gmarket Sans Medium"/>
              </a:rPr>
              <a:t>Anglo-American Literature Seminar, Understanding Modern American Fiction, Understanding Modern British Fiction, Studies in Anglo-American Children's Literature, Theory and Practice of Film Criticism, History of Anglo-American Literary Criticism</a:t>
            </a:r>
          </a:p>
          <a:p>
            <a:pPr lvl="0" algn="l">
              <a:lnSpc>
                <a:spcPct val="116199"/>
              </a:lnSpc>
            </a:pPr>
            <a:endParaRPr lang="en-US" sz="1500" b="0" i="0" u="none" strike="noStrike">
              <a:solidFill>
                <a:srgbClr val="323232"/>
              </a:solidFill>
              <a:latin typeface="Gmarket Sans Medium"/>
            </a:endParaRPr>
          </a:p>
        </p:txBody>
      </p:sp>
      <p:grpSp>
        <p:nvGrpSpPr>
          <p:cNvPr id="12" name="Group 12"/>
          <p:cNvGrpSpPr/>
          <p:nvPr/>
        </p:nvGrpSpPr>
        <p:grpSpPr>
          <a:xfrm>
            <a:off x="2147483647" y="2147483647"/>
            <a:ext cx="2147483647" cy="2147483647"/>
            <a:chOff x="0" y="0"/>
            <a:chExt cx="0" cy="0"/>
          </a:xfrm>
        </p:grpSpPr>
      </p:grpSp>
      <p:pic>
        <p:nvPicPr>
          <p:cNvPr id="13" name="Picture 13"/>
          <p:cNvPicPr>
            <a:picLocks noChangeAspect="1"/>
          </p:cNvPicPr>
          <p:nvPr/>
        </p:nvPicPr>
        <p:blipFill>
          <a:blip r:embed="rId5">
            <a:alphaModFix amt="7000"/>
          </a:blip>
          <a:stretch>
            <a:fillRect/>
          </a:stretch>
        </p:blipFill>
        <p:spPr>
          <a:xfrm>
            <a:off x="3124200" y="5981700"/>
            <a:ext cx="4203700" cy="2717800"/>
          </a:xfrm>
          <a:prstGeom prst="rect">
            <a:avLst/>
          </a:prstGeom>
        </p:spPr>
      </p:pic>
      <p:grpSp>
        <p:nvGrpSpPr>
          <p:cNvPr id="14" name="Group 14"/>
          <p:cNvGrpSpPr/>
          <p:nvPr/>
        </p:nvGrpSpPr>
        <p:grpSpPr>
          <a:xfrm>
            <a:off x="2147483647" y="2147483647"/>
            <a:ext cx="2147483647" cy="2147483647"/>
            <a:chOff x="0" y="0"/>
            <a:chExt cx="0" cy="0"/>
          </a:xfrm>
        </p:grpSpPr>
      </p:grpSp>
      <p:sp>
        <p:nvSpPr>
          <p:cNvPr id="15" name="TextBox 15"/>
          <p:cNvSpPr txBox="1"/>
          <p:nvPr/>
        </p:nvSpPr>
        <p:spPr>
          <a:xfrm>
            <a:off x="3568700" y="7010400"/>
            <a:ext cx="3581400" cy="1422400"/>
          </a:xfrm>
          <a:prstGeom prst="rect">
            <a:avLst/>
          </a:prstGeom>
        </p:spPr>
        <p:txBody>
          <a:bodyPr lIns="0" tIns="0" rIns="0" bIns="0" rtlCol="0" anchor="ctr"/>
          <a:lstStyle/>
          <a:p>
            <a:pPr lvl="0" algn="l">
              <a:lnSpc>
                <a:spcPct val="116199"/>
              </a:lnSpc>
            </a:pPr>
            <a:r>
              <a:rPr lang="en-US" sz="1600" b="0" i="0" u="none" strike="noStrike">
                <a:solidFill>
                  <a:srgbClr val="323232"/>
                </a:solidFill>
                <a:latin typeface="Gmarket Sans Medium"/>
              </a:rPr>
              <a:t>Pursuing doctoral programs,  working in research institutes, educational institutions, foreign companies, or in the field of popular culture criticism</a:t>
            </a:r>
          </a:p>
        </p:txBody>
      </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6">
            <a:alphaModFix amt="50000"/>
          </a:blip>
          <a:stretch>
            <a:fillRect/>
          </a:stretch>
        </p:blipFill>
        <p:spPr>
          <a:xfrm>
            <a:off x="3124200" y="5994400"/>
            <a:ext cx="508000" cy="508000"/>
          </a:xfrm>
          <a:prstGeom prst="rect">
            <a:avLst/>
          </a:prstGeom>
        </p:spPr>
      </p:pic>
      <p:sp>
        <p:nvSpPr>
          <p:cNvPr id="18" name="TextBox 18"/>
          <p:cNvSpPr txBox="1"/>
          <p:nvPr/>
        </p:nvSpPr>
        <p:spPr>
          <a:xfrm>
            <a:off x="3200400" y="6007100"/>
            <a:ext cx="342900" cy="444500"/>
          </a:xfrm>
          <a:prstGeom prst="rect">
            <a:avLst/>
          </a:prstGeom>
        </p:spPr>
        <p:txBody>
          <a:bodyPr lIns="0" tIns="0" rIns="0" bIns="0" rtlCol="0" anchor="ctr"/>
          <a:lstStyle/>
          <a:p>
            <a:pPr lvl="0" algn="ctr">
              <a:lnSpc>
                <a:spcPct val="116199"/>
              </a:lnSpc>
            </a:pPr>
            <a:r>
              <a:rPr lang="en-US" sz="2500" b="0" i="0" u="none" strike="noStrike">
                <a:solidFill>
                  <a:srgbClr val="FFFFFF"/>
                </a:solidFill>
                <a:latin typeface="Gmarket Sans Medium"/>
              </a:rPr>
              <a:t>3</a:t>
            </a:r>
          </a:p>
        </p:txBody>
      </p:sp>
      <p:sp>
        <p:nvSpPr>
          <p:cNvPr id="19" name="TextBox 19"/>
          <p:cNvSpPr txBox="1"/>
          <p:nvPr/>
        </p:nvSpPr>
        <p:spPr>
          <a:xfrm>
            <a:off x="3746500" y="6235700"/>
            <a:ext cx="3632200" cy="355600"/>
          </a:xfrm>
          <a:prstGeom prst="rect">
            <a:avLst/>
          </a:prstGeom>
        </p:spPr>
        <p:txBody>
          <a:bodyPr lIns="0" tIns="0" rIns="0" bIns="0" rtlCol="0" anchor="ctr"/>
          <a:lstStyle/>
          <a:p>
            <a:pPr lvl="0" algn="l">
              <a:lnSpc>
                <a:spcPct val="116199"/>
              </a:lnSpc>
            </a:pPr>
            <a:r>
              <a:rPr lang="en-US" sz="2000" b="0" i="0" u="none" strike="noStrike">
                <a:solidFill>
                  <a:srgbClr val="323232"/>
                </a:solidFill>
                <a:latin typeface="Gmarket Sans Bold"/>
              </a:rPr>
              <a:t>Career Pathways</a:t>
            </a:r>
          </a:p>
        </p:txBody>
      </p:sp>
      <p:grpSp>
        <p:nvGrpSpPr>
          <p:cNvPr id="20" name="Group 20"/>
          <p:cNvGrpSpPr/>
          <p:nvPr/>
        </p:nvGrpSpPr>
        <p:grpSpPr>
          <a:xfrm>
            <a:off x="2147483647" y="2147483647"/>
            <a:ext cx="2147483647" cy="2147483647"/>
            <a:chOff x="0" y="0"/>
            <a:chExt cx="0" cy="0"/>
          </a:xfrm>
        </p:grpSpPr>
      </p:grpSp>
      <p:pic>
        <p:nvPicPr>
          <p:cNvPr id="21" name="Picture 21"/>
          <p:cNvPicPr>
            <a:picLocks noChangeAspect="1"/>
          </p:cNvPicPr>
          <p:nvPr/>
        </p:nvPicPr>
        <p:blipFill>
          <a:blip r:embed="rId7">
            <a:alphaModFix amt="50000"/>
          </a:blip>
          <a:stretch>
            <a:fillRect/>
          </a:stretch>
        </p:blipFill>
        <p:spPr>
          <a:xfrm>
            <a:off x="5321300" y="3098800"/>
            <a:ext cx="406400" cy="406400"/>
          </a:xfrm>
          <a:prstGeom prst="rect">
            <a:avLst/>
          </a:prstGeom>
        </p:spPr>
      </p:pic>
      <p:sp>
        <p:nvSpPr>
          <p:cNvPr id="22" name="TextBox 22"/>
          <p:cNvSpPr txBox="1"/>
          <p:nvPr/>
        </p:nvSpPr>
        <p:spPr>
          <a:xfrm>
            <a:off x="5384800" y="3111500"/>
            <a:ext cx="279400" cy="368300"/>
          </a:xfrm>
          <a:prstGeom prst="rect">
            <a:avLst/>
          </a:prstGeom>
        </p:spPr>
        <p:txBody>
          <a:bodyPr lIns="0" tIns="0" rIns="0" bIns="0" rtlCol="0" anchor="ctr"/>
          <a:lstStyle/>
          <a:p>
            <a:pPr lvl="0" algn="ctr">
              <a:lnSpc>
                <a:spcPct val="116199"/>
              </a:lnSpc>
            </a:pPr>
            <a:r>
              <a:rPr lang="en-US" sz="2000" b="0" i="0" u="none" strike="noStrike">
                <a:solidFill>
                  <a:srgbClr val="FFFFFF"/>
                </a:solidFill>
                <a:latin typeface="Gmarket Sans Medium"/>
              </a:rPr>
              <a:t>2</a:t>
            </a:r>
          </a:p>
        </p:txBody>
      </p:sp>
      <p:pic>
        <p:nvPicPr>
          <p:cNvPr id="23" name="Picture 23"/>
          <p:cNvPicPr>
            <a:picLocks noChangeAspect="1"/>
          </p:cNvPicPr>
          <p:nvPr/>
        </p:nvPicPr>
        <p:blipFill>
          <a:blip r:embed="rId8">
            <a:alphaModFix amt="7000"/>
          </a:blip>
          <a:stretch>
            <a:fillRect/>
          </a:stretch>
        </p:blipFill>
        <p:spPr>
          <a:xfrm>
            <a:off x="5321300" y="3098800"/>
            <a:ext cx="4445000" cy="2692400"/>
          </a:xfrm>
          <a:prstGeom prst="rect">
            <a:avLst/>
          </a:prstGeom>
        </p:spPr>
      </p:pic>
      <p:sp>
        <p:nvSpPr>
          <p:cNvPr id="24" name="TextBox 24"/>
          <p:cNvSpPr txBox="1"/>
          <p:nvPr/>
        </p:nvSpPr>
        <p:spPr>
          <a:xfrm>
            <a:off x="5930900" y="3098800"/>
            <a:ext cx="4660900" cy="355600"/>
          </a:xfrm>
          <a:prstGeom prst="rect">
            <a:avLst/>
          </a:prstGeom>
        </p:spPr>
        <p:txBody>
          <a:bodyPr lIns="0" tIns="0" rIns="0" bIns="0" rtlCol="0" anchor="ctr"/>
          <a:lstStyle/>
          <a:p>
            <a:pPr lvl="0" algn="l">
              <a:lnSpc>
                <a:spcPct val="116199"/>
              </a:lnSpc>
            </a:pPr>
            <a:r>
              <a:rPr lang="en-US" sz="2000" b="0" i="0" u="none" strike="noStrike">
                <a:solidFill>
                  <a:srgbClr val="323232"/>
                </a:solidFill>
                <a:latin typeface="Gmarket Sans Bold"/>
              </a:rPr>
              <a:t>Subjects</a:t>
            </a:r>
          </a:p>
        </p:txBody>
      </p:sp>
      <p:grpSp>
        <p:nvGrpSpPr>
          <p:cNvPr id="25" name="Group 25"/>
          <p:cNvGrpSpPr/>
          <p:nvPr/>
        </p:nvGrpSpPr>
        <p:grpSpPr>
          <a:xfrm>
            <a:off x="0" y="2147483647"/>
            <a:ext cx="2147483647" cy="2147483647"/>
            <a:chOff x="0" y="0"/>
            <a:chExt cx="0" cy="0"/>
          </a:xfrm>
        </p:grpSpPr>
      </p:grpSp>
      <p:pic>
        <p:nvPicPr>
          <p:cNvPr id="26" name="Picture 26"/>
          <p:cNvPicPr>
            <a:picLocks noChangeAspect="1"/>
          </p:cNvPicPr>
          <p:nvPr/>
        </p:nvPicPr>
        <p:blipFill>
          <a:blip r:embed="rId9"/>
          <a:stretch>
            <a:fillRect/>
          </a:stretch>
        </p:blipFill>
        <p:spPr>
          <a:xfrm>
            <a:off x="0" y="266700"/>
            <a:ext cx="10287000" cy="101600"/>
          </a:xfrm>
          <a:prstGeom prst="rect">
            <a:avLst/>
          </a:prstGeom>
        </p:spPr>
      </p:pic>
      <p:sp>
        <p:nvSpPr>
          <p:cNvPr id="27" name="TextBox 27"/>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5</a:t>
            </a:r>
          </a:p>
        </p:txBody>
      </p:sp>
      <p:sp>
        <p:nvSpPr>
          <p:cNvPr id="28" name="TextBox 28"/>
          <p:cNvSpPr txBox="1"/>
          <p:nvPr/>
        </p:nvSpPr>
        <p:spPr>
          <a:xfrm>
            <a:off x="2667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Course Overview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2"/>
          <p:cNvGrpSpPr/>
          <p:nvPr/>
        </p:nvGrpSpPr>
        <p:grpSpPr>
          <a:xfrm>
            <a:off x="2147483647" y="2147483647"/>
            <a:ext cx="2147483647" cy="2147483647"/>
            <a:chOff x="0" y="0"/>
            <a:chExt cx="0" cy="0"/>
          </a:xfrm>
        </p:grpSpPr>
      </p:grpSp>
      <p:pic>
        <p:nvPicPr>
          <p:cNvPr id="3" name="Picture 3"/>
          <p:cNvPicPr>
            <a:picLocks noChangeAspect="1"/>
          </p:cNvPicPr>
          <p:nvPr/>
        </p:nvPicPr>
        <p:blipFill>
          <a:blip r:embed="rId2">
            <a:alphaModFix amt="17000"/>
          </a:blip>
          <a:stretch>
            <a:fillRect/>
          </a:stretch>
        </p:blipFill>
        <p:spPr>
          <a:xfrm>
            <a:off x="2705100" y="2159000"/>
            <a:ext cx="5029200" cy="736600"/>
          </a:xfrm>
          <a:prstGeom prst="rect">
            <a:avLst/>
          </a:prstGeom>
        </p:spPr>
      </p:pic>
      <p:sp>
        <p:nvSpPr>
          <p:cNvPr id="4" name="TextBox 4"/>
          <p:cNvSpPr txBox="1"/>
          <p:nvPr/>
        </p:nvSpPr>
        <p:spPr>
          <a:xfrm>
            <a:off x="3136900" y="2298700"/>
            <a:ext cx="4178300" cy="431800"/>
          </a:xfrm>
          <a:prstGeom prst="rect">
            <a:avLst/>
          </a:prstGeom>
        </p:spPr>
        <p:txBody>
          <a:bodyPr lIns="0" tIns="0" rIns="0" bIns="0" rtlCol="0" anchor="ctr"/>
          <a:lstStyle/>
          <a:p>
            <a:pPr lvl="0" algn="ctr">
              <a:lnSpc>
                <a:spcPct val="116199"/>
              </a:lnSpc>
            </a:pPr>
            <a:r>
              <a:rPr lang="en-US" sz="2000" b="1" i="0" u="none" strike="noStrike" dirty="0">
                <a:solidFill>
                  <a:srgbClr val="323232"/>
                </a:solidFill>
                <a:latin typeface="Gmarket Sans Medium"/>
              </a:rPr>
              <a:t>English Linguistics Major</a:t>
            </a:r>
          </a:p>
        </p:txBody>
      </p:sp>
      <p:grpSp>
        <p:nvGrpSpPr>
          <p:cNvPr id="5" name="Group 5"/>
          <p:cNvGrpSpPr/>
          <p:nvPr/>
        </p:nvGrpSpPr>
        <p:grpSpPr>
          <a:xfrm>
            <a:off x="2147483647" y="2147483647"/>
            <a:ext cx="2147483647" cy="2147483647"/>
            <a:chOff x="0" y="0"/>
            <a:chExt cx="0" cy="0"/>
          </a:xfrm>
        </p:grpSpPr>
      </p:grpSp>
      <p:pic>
        <p:nvPicPr>
          <p:cNvPr id="6" name="Picture 6"/>
          <p:cNvPicPr>
            <a:picLocks noChangeAspect="1"/>
          </p:cNvPicPr>
          <p:nvPr/>
        </p:nvPicPr>
        <p:blipFill>
          <a:blip r:embed="rId3">
            <a:alphaModFix amt="7000"/>
          </a:blip>
          <a:stretch>
            <a:fillRect/>
          </a:stretch>
        </p:blipFill>
        <p:spPr>
          <a:xfrm>
            <a:off x="965200" y="3098800"/>
            <a:ext cx="4178300" cy="2692400"/>
          </a:xfrm>
          <a:prstGeom prst="rect">
            <a:avLst/>
          </a:prstGeom>
        </p:spPr>
      </p:pic>
      <p:sp>
        <p:nvSpPr>
          <p:cNvPr id="7" name="TextBox 7"/>
          <p:cNvSpPr txBox="1"/>
          <p:nvPr/>
        </p:nvSpPr>
        <p:spPr>
          <a:xfrm>
            <a:off x="1003300" y="3875087"/>
            <a:ext cx="4102100" cy="1473200"/>
          </a:xfrm>
          <a:prstGeom prst="rect">
            <a:avLst/>
          </a:prstGeom>
        </p:spPr>
        <p:txBody>
          <a:bodyPr lIns="0" tIns="0" rIns="0" bIns="0" rtlCol="0" anchor="ctr"/>
          <a:lstStyle/>
          <a:p>
            <a:pPr marL="285750" lvl="0" indent="-285750" algn="l">
              <a:lnSpc>
                <a:spcPct val="116199"/>
              </a:lnSpc>
              <a:buFontTx/>
              <a:buChar char="-"/>
            </a:pPr>
            <a:r>
              <a:rPr lang="en-US" sz="1400" dirty="0">
                <a:solidFill>
                  <a:srgbClr val="323232"/>
                </a:solidFill>
                <a:latin typeface="Gmarket Sans Medium"/>
              </a:rPr>
              <a:t>Specialized courses for professionals in English education and linguistics</a:t>
            </a:r>
          </a:p>
          <a:p>
            <a:pPr marL="285750" lvl="0" indent="-285750" algn="l">
              <a:lnSpc>
                <a:spcPct val="116199"/>
              </a:lnSpc>
              <a:buFontTx/>
              <a:buChar char="-"/>
            </a:pPr>
            <a:r>
              <a:rPr lang="en-US" sz="1400" b="0" i="0" u="none" strike="noStrike" dirty="0">
                <a:solidFill>
                  <a:srgbClr val="323232"/>
                </a:solidFill>
                <a:latin typeface="Gmarket Sans Medium"/>
              </a:rPr>
              <a:t>Designed to enhance linguistic and humanistic kno</a:t>
            </a:r>
            <a:r>
              <a:rPr lang="en-US" sz="1400" dirty="0">
                <a:solidFill>
                  <a:srgbClr val="323232"/>
                </a:solidFill>
                <a:latin typeface="Gmarket Sans Medium"/>
              </a:rPr>
              <a:t>wledge</a:t>
            </a:r>
          </a:p>
          <a:p>
            <a:pPr marL="285750" lvl="0" indent="-285750" algn="l">
              <a:lnSpc>
                <a:spcPct val="116199"/>
              </a:lnSpc>
              <a:buFontTx/>
              <a:buChar char="-"/>
            </a:pPr>
            <a:r>
              <a:rPr lang="en-US" sz="1400" b="0" i="0" u="none" strike="noStrike" dirty="0">
                <a:solidFill>
                  <a:srgbClr val="323232"/>
                </a:solidFill>
                <a:latin typeface="Gmarket Sans Medium"/>
              </a:rPr>
              <a:t>Incorporates discussions and seminars for deeper engagement</a:t>
            </a:r>
          </a:p>
        </p:txBody>
      </p:sp>
      <p:pic>
        <p:nvPicPr>
          <p:cNvPr id="8" name="Picture 8"/>
          <p:cNvPicPr>
            <a:picLocks noChangeAspect="1"/>
          </p:cNvPicPr>
          <p:nvPr/>
        </p:nvPicPr>
        <p:blipFill>
          <a:blip r:embed="rId4">
            <a:alphaModFix amt="50000"/>
          </a:blip>
          <a:stretch>
            <a:fillRect/>
          </a:stretch>
        </p:blipFill>
        <p:spPr>
          <a:xfrm>
            <a:off x="965200" y="3111500"/>
            <a:ext cx="469900" cy="469900"/>
          </a:xfrm>
          <a:prstGeom prst="rect">
            <a:avLst/>
          </a:prstGeom>
        </p:spPr>
      </p:pic>
      <p:sp>
        <p:nvSpPr>
          <p:cNvPr id="9" name="TextBox 9"/>
          <p:cNvSpPr txBox="1"/>
          <p:nvPr/>
        </p:nvSpPr>
        <p:spPr>
          <a:xfrm>
            <a:off x="1041400" y="3124200"/>
            <a:ext cx="317500" cy="406400"/>
          </a:xfrm>
          <a:prstGeom prst="rect">
            <a:avLst/>
          </a:prstGeom>
        </p:spPr>
        <p:txBody>
          <a:bodyPr lIns="0" tIns="0" rIns="0" bIns="0" rtlCol="0" anchor="ctr"/>
          <a:lstStyle/>
          <a:p>
            <a:pPr lvl="0" algn="ctr">
              <a:lnSpc>
                <a:spcPct val="116199"/>
              </a:lnSpc>
            </a:pPr>
            <a:r>
              <a:rPr lang="en-US" sz="2300" b="0" i="0" u="none" strike="noStrike">
                <a:solidFill>
                  <a:srgbClr val="FFFFFF"/>
                </a:solidFill>
                <a:latin typeface="Gmarket Sans Medium"/>
              </a:rPr>
              <a:t>1</a:t>
            </a:r>
          </a:p>
        </p:txBody>
      </p:sp>
      <p:sp>
        <p:nvSpPr>
          <p:cNvPr id="10" name="TextBox 10"/>
          <p:cNvSpPr txBox="1"/>
          <p:nvPr/>
        </p:nvSpPr>
        <p:spPr>
          <a:xfrm>
            <a:off x="1536700" y="3113087"/>
            <a:ext cx="3352800" cy="1066800"/>
          </a:xfrm>
          <a:prstGeom prst="rect">
            <a:avLst/>
          </a:prstGeom>
        </p:spPr>
        <p:txBody>
          <a:bodyPr lIns="0" tIns="0" rIns="0" bIns="0" rtlCol="0" anchor="ctr"/>
          <a:lstStyle/>
          <a:p>
            <a:pPr lvl="0" algn="l">
              <a:lnSpc>
                <a:spcPct val="116199"/>
              </a:lnSpc>
            </a:pPr>
            <a:r>
              <a:rPr lang="en-US" b="0" i="0" u="none" strike="noStrike" dirty="0">
                <a:solidFill>
                  <a:srgbClr val="323232"/>
                </a:solidFill>
                <a:latin typeface="Gmarket Sans Bold"/>
              </a:rPr>
              <a:t>Key strengths of department</a:t>
            </a:r>
          </a:p>
          <a:p>
            <a:pPr lvl="0" algn="l">
              <a:lnSpc>
                <a:spcPct val="116199"/>
              </a:lnSpc>
            </a:pPr>
            <a:endParaRPr lang="en-US" b="0" i="0" u="none" strike="noStrike" dirty="0">
              <a:solidFill>
                <a:srgbClr val="323232"/>
              </a:solidFill>
              <a:latin typeface="Gmarket Sans Bold"/>
            </a:endParaRPr>
          </a:p>
        </p:txBody>
      </p:sp>
      <p:sp>
        <p:nvSpPr>
          <p:cNvPr id="11" name="TextBox 11"/>
          <p:cNvSpPr txBox="1"/>
          <p:nvPr/>
        </p:nvSpPr>
        <p:spPr>
          <a:xfrm>
            <a:off x="5502275" y="2393950"/>
            <a:ext cx="4521200" cy="3022600"/>
          </a:xfrm>
          <a:prstGeom prst="rect">
            <a:avLst/>
          </a:prstGeom>
        </p:spPr>
        <p:txBody>
          <a:bodyPr lIns="0" tIns="0" rIns="0" bIns="0" rtlCol="0" anchor="ctr"/>
          <a:lstStyle/>
          <a:p>
            <a:pPr lvl="0" algn="l">
              <a:lnSpc>
                <a:spcPct val="116199"/>
              </a:lnSpc>
            </a:pPr>
            <a:endParaRPr sz="1400" dirty="0"/>
          </a:p>
          <a:p>
            <a:pPr lvl="0" algn="l">
              <a:lnSpc>
                <a:spcPct val="116199"/>
              </a:lnSpc>
            </a:pPr>
            <a:endParaRPr sz="1400" dirty="0"/>
          </a:p>
          <a:p>
            <a:pPr lvl="0" algn="l">
              <a:lnSpc>
                <a:spcPct val="116199"/>
              </a:lnSpc>
            </a:pPr>
            <a:endParaRPr sz="1400" dirty="0"/>
          </a:p>
          <a:p>
            <a:pPr lvl="0" algn="l">
              <a:lnSpc>
                <a:spcPct val="116199"/>
              </a:lnSpc>
            </a:pPr>
            <a:endParaRPr sz="1400" dirty="0"/>
          </a:p>
          <a:p>
            <a:pPr lvl="0" algn="l">
              <a:lnSpc>
                <a:spcPct val="116199"/>
              </a:lnSpc>
            </a:pPr>
            <a:r>
              <a:rPr lang="en-US" sz="1400" b="0" i="0" u="none" strike="noStrike" dirty="0">
                <a:solidFill>
                  <a:srgbClr val="323232"/>
                </a:solidFill>
                <a:latin typeface="Gmarket Sans Medium"/>
              </a:rPr>
              <a:t>- Syntax/Morphology, Phonetics/Phonology, </a:t>
            </a:r>
          </a:p>
          <a:p>
            <a:pPr lvl="0" algn="l">
              <a:lnSpc>
                <a:spcPct val="116199"/>
              </a:lnSpc>
            </a:pPr>
            <a:r>
              <a:rPr lang="en-US" sz="1400" b="0" i="0" u="none" strike="noStrike" dirty="0">
                <a:solidFill>
                  <a:srgbClr val="323232"/>
                </a:solidFill>
                <a:latin typeface="Gmarket Sans Medium"/>
              </a:rPr>
              <a:t>Applied Linguistics, Brain-Based Language Education, Digital Literacy,  </a:t>
            </a:r>
            <a:r>
              <a:rPr lang="en-US" sz="1400" b="0" i="0" u="none" strike="noStrike" dirty="0" err="1">
                <a:solidFill>
                  <a:srgbClr val="323232"/>
                </a:solidFill>
                <a:latin typeface="Gmarket Sans Medium"/>
              </a:rPr>
              <a:t>ect</a:t>
            </a:r>
            <a:r>
              <a:rPr lang="en-US" sz="1400" b="0" i="0" u="none" strike="noStrike" dirty="0">
                <a:solidFill>
                  <a:srgbClr val="323232"/>
                </a:solidFill>
                <a:latin typeface="Gmarket Sans Medium"/>
              </a:rPr>
              <a:t>. </a:t>
            </a:r>
          </a:p>
          <a:p>
            <a:pPr lvl="0" algn="l">
              <a:lnSpc>
                <a:spcPct val="116199"/>
              </a:lnSpc>
            </a:pPr>
            <a:endParaRPr lang="en-US" sz="1400" b="0" i="0" u="none" strike="noStrike" dirty="0">
              <a:solidFill>
                <a:srgbClr val="323232"/>
              </a:solidFill>
              <a:latin typeface="Gmarket Sans Medium"/>
            </a:endParaRPr>
          </a:p>
        </p:txBody>
      </p:sp>
      <p:grpSp>
        <p:nvGrpSpPr>
          <p:cNvPr id="12" name="Group 12"/>
          <p:cNvGrpSpPr/>
          <p:nvPr/>
        </p:nvGrpSpPr>
        <p:grpSpPr>
          <a:xfrm>
            <a:off x="2147483647" y="2147483647"/>
            <a:ext cx="2147483647" cy="2147483647"/>
            <a:chOff x="0" y="0"/>
            <a:chExt cx="0" cy="0"/>
          </a:xfrm>
        </p:grpSpPr>
      </p:grpSp>
      <p:pic>
        <p:nvPicPr>
          <p:cNvPr id="13" name="Picture 13"/>
          <p:cNvPicPr>
            <a:picLocks noChangeAspect="1"/>
          </p:cNvPicPr>
          <p:nvPr/>
        </p:nvPicPr>
        <p:blipFill>
          <a:blip r:embed="rId5">
            <a:alphaModFix amt="7000"/>
          </a:blip>
          <a:stretch>
            <a:fillRect/>
          </a:stretch>
        </p:blipFill>
        <p:spPr>
          <a:xfrm>
            <a:off x="3124200" y="5981700"/>
            <a:ext cx="4203700" cy="2717800"/>
          </a:xfrm>
          <a:prstGeom prst="rect">
            <a:avLst/>
          </a:prstGeom>
        </p:spPr>
      </p:pic>
      <p:grpSp>
        <p:nvGrpSpPr>
          <p:cNvPr id="14" name="Group 14"/>
          <p:cNvGrpSpPr/>
          <p:nvPr/>
        </p:nvGrpSpPr>
        <p:grpSpPr>
          <a:xfrm>
            <a:off x="2147483647" y="2147483647"/>
            <a:ext cx="2147483647" cy="2147483647"/>
            <a:chOff x="0" y="0"/>
            <a:chExt cx="0" cy="0"/>
          </a:xfrm>
        </p:grpSpPr>
      </p:grpSp>
      <p:sp>
        <p:nvSpPr>
          <p:cNvPr id="15" name="TextBox 15"/>
          <p:cNvSpPr txBox="1"/>
          <p:nvPr/>
        </p:nvSpPr>
        <p:spPr>
          <a:xfrm>
            <a:off x="3200400" y="6381750"/>
            <a:ext cx="5124450" cy="1917700"/>
          </a:xfrm>
          <a:prstGeom prst="rect">
            <a:avLst/>
          </a:prstGeom>
        </p:spPr>
        <p:txBody>
          <a:bodyPr lIns="0" tIns="0" rIns="0" bIns="0" rtlCol="0" anchor="ctr"/>
          <a:lstStyle/>
          <a:p>
            <a:pPr lvl="0" algn="l">
              <a:lnSpc>
                <a:spcPct val="116199"/>
              </a:lnSpc>
            </a:pPr>
            <a:r>
              <a:rPr lang="en-US" sz="1400" b="0" i="0" u="none" strike="noStrike" dirty="0">
                <a:solidFill>
                  <a:srgbClr val="323232"/>
                </a:solidFill>
                <a:latin typeface="Gmarket Sans Medium"/>
              </a:rPr>
              <a:t>-    Ph.D. in Korea or </a:t>
            </a:r>
            <a:r>
              <a:rPr lang="en-US" sz="1400" dirty="0">
                <a:solidFill>
                  <a:srgbClr val="323232"/>
                </a:solidFill>
                <a:latin typeface="Gmarket Sans Medium"/>
              </a:rPr>
              <a:t>foreign countries</a:t>
            </a:r>
          </a:p>
          <a:p>
            <a:pPr marL="285750" lvl="0" indent="-285750" algn="l">
              <a:lnSpc>
                <a:spcPct val="116199"/>
              </a:lnSpc>
              <a:buFontTx/>
              <a:buChar char="-"/>
            </a:pPr>
            <a:r>
              <a:rPr lang="en-US" sz="1400" dirty="0">
                <a:solidFill>
                  <a:srgbClr val="323232"/>
                </a:solidFill>
                <a:latin typeface="Gmarket Sans Medium"/>
              </a:rPr>
              <a:t>English teacher</a:t>
            </a:r>
          </a:p>
          <a:p>
            <a:pPr marL="285750" lvl="0" indent="-285750" algn="l">
              <a:lnSpc>
                <a:spcPct val="116199"/>
              </a:lnSpc>
              <a:buFontTx/>
              <a:buChar char="-"/>
            </a:pPr>
            <a:r>
              <a:rPr lang="en-US" sz="1400" dirty="0">
                <a:solidFill>
                  <a:srgbClr val="323232"/>
                </a:solidFill>
                <a:latin typeface="Gmarket Sans Medium"/>
              </a:rPr>
              <a:t>Researcher in English education </a:t>
            </a:r>
          </a:p>
          <a:p>
            <a:pPr marL="285750" lvl="0" indent="-285750" algn="l">
              <a:lnSpc>
                <a:spcPct val="116199"/>
              </a:lnSpc>
              <a:buFontTx/>
              <a:buChar char="-"/>
            </a:pPr>
            <a:r>
              <a:rPr lang="en-US" sz="1400" dirty="0">
                <a:solidFill>
                  <a:srgbClr val="323232"/>
                </a:solidFill>
                <a:latin typeface="Gmarket Sans Medium"/>
              </a:rPr>
              <a:t>Careers in multinational conglomerates </a:t>
            </a:r>
            <a:endParaRPr lang="en-US" sz="1400" b="0" i="0" u="none" strike="noStrike" dirty="0">
              <a:solidFill>
                <a:srgbClr val="323232"/>
              </a:solidFill>
              <a:latin typeface="Gmarket Sans Medium"/>
            </a:endParaRPr>
          </a:p>
        </p:txBody>
      </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6">
            <a:alphaModFix amt="50000"/>
          </a:blip>
          <a:stretch>
            <a:fillRect/>
          </a:stretch>
        </p:blipFill>
        <p:spPr>
          <a:xfrm>
            <a:off x="3124200" y="5994400"/>
            <a:ext cx="508000" cy="508000"/>
          </a:xfrm>
          <a:prstGeom prst="rect">
            <a:avLst/>
          </a:prstGeom>
        </p:spPr>
      </p:pic>
      <p:sp>
        <p:nvSpPr>
          <p:cNvPr id="18" name="TextBox 18"/>
          <p:cNvSpPr txBox="1"/>
          <p:nvPr/>
        </p:nvSpPr>
        <p:spPr>
          <a:xfrm>
            <a:off x="3200400" y="6007100"/>
            <a:ext cx="342900" cy="444500"/>
          </a:xfrm>
          <a:prstGeom prst="rect">
            <a:avLst/>
          </a:prstGeom>
        </p:spPr>
        <p:txBody>
          <a:bodyPr lIns="0" tIns="0" rIns="0" bIns="0" rtlCol="0" anchor="ctr"/>
          <a:lstStyle/>
          <a:p>
            <a:pPr lvl="0" algn="ctr">
              <a:lnSpc>
                <a:spcPct val="116199"/>
              </a:lnSpc>
            </a:pPr>
            <a:r>
              <a:rPr lang="en-US" sz="2500" b="0" i="0" u="none" strike="noStrike">
                <a:solidFill>
                  <a:srgbClr val="FFFFFF"/>
                </a:solidFill>
                <a:latin typeface="Gmarket Sans Medium"/>
              </a:rPr>
              <a:t>3</a:t>
            </a:r>
          </a:p>
        </p:txBody>
      </p:sp>
      <p:sp>
        <p:nvSpPr>
          <p:cNvPr id="19" name="TextBox 19"/>
          <p:cNvSpPr txBox="1"/>
          <p:nvPr/>
        </p:nvSpPr>
        <p:spPr>
          <a:xfrm>
            <a:off x="3725862" y="6070600"/>
            <a:ext cx="3632200" cy="355600"/>
          </a:xfrm>
          <a:prstGeom prst="rect">
            <a:avLst/>
          </a:prstGeom>
        </p:spPr>
        <p:txBody>
          <a:bodyPr lIns="0" tIns="0" rIns="0" bIns="0" rtlCol="0" anchor="ctr"/>
          <a:lstStyle/>
          <a:p>
            <a:pPr lvl="0" algn="l">
              <a:lnSpc>
                <a:spcPct val="116199"/>
              </a:lnSpc>
            </a:pPr>
            <a:r>
              <a:rPr lang="en-US" b="0" i="0" u="none" strike="noStrike" dirty="0">
                <a:solidFill>
                  <a:srgbClr val="323232"/>
                </a:solidFill>
                <a:latin typeface="Gmarket Sans Bold"/>
              </a:rPr>
              <a:t>Career Pathways</a:t>
            </a:r>
          </a:p>
        </p:txBody>
      </p:sp>
      <p:grpSp>
        <p:nvGrpSpPr>
          <p:cNvPr id="20" name="Group 20"/>
          <p:cNvGrpSpPr/>
          <p:nvPr/>
        </p:nvGrpSpPr>
        <p:grpSpPr>
          <a:xfrm>
            <a:off x="2147483647" y="2147483647"/>
            <a:ext cx="2147483647" cy="2147483647"/>
            <a:chOff x="0" y="0"/>
            <a:chExt cx="0" cy="0"/>
          </a:xfrm>
        </p:grpSpPr>
      </p:grpSp>
      <p:pic>
        <p:nvPicPr>
          <p:cNvPr id="21" name="Picture 21"/>
          <p:cNvPicPr>
            <a:picLocks noChangeAspect="1"/>
          </p:cNvPicPr>
          <p:nvPr/>
        </p:nvPicPr>
        <p:blipFill>
          <a:blip r:embed="rId7">
            <a:alphaModFix amt="50000"/>
          </a:blip>
          <a:stretch>
            <a:fillRect/>
          </a:stretch>
        </p:blipFill>
        <p:spPr>
          <a:xfrm>
            <a:off x="5321300" y="3098800"/>
            <a:ext cx="406400" cy="406400"/>
          </a:xfrm>
          <a:prstGeom prst="rect">
            <a:avLst/>
          </a:prstGeom>
        </p:spPr>
      </p:pic>
      <p:sp>
        <p:nvSpPr>
          <p:cNvPr id="22" name="TextBox 22"/>
          <p:cNvSpPr txBox="1"/>
          <p:nvPr/>
        </p:nvSpPr>
        <p:spPr>
          <a:xfrm>
            <a:off x="5384800" y="3111500"/>
            <a:ext cx="279400" cy="368300"/>
          </a:xfrm>
          <a:prstGeom prst="rect">
            <a:avLst/>
          </a:prstGeom>
        </p:spPr>
        <p:txBody>
          <a:bodyPr lIns="0" tIns="0" rIns="0" bIns="0" rtlCol="0" anchor="ctr"/>
          <a:lstStyle/>
          <a:p>
            <a:pPr lvl="0" algn="ctr">
              <a:lnSpc>
                <a:spcPct val="116199"/>
              </a:lnSpc>
            </a:pPr>
            <a:r>
              <a:rPr lang="en-US" sz="2000" b="0" i="0" u="none" strike="noStrike">
                <a:solidFill>
                  <a:srgbClr val="FFFFFF"/>
                </a:solidFill>
                <a:latin typeface="Gmarket Sans Medium"/>
              </a:rPr>
              <a:t>2</a:t>
            </a:r>
          </a:p>
        </p:txBody>
      </p:sp>
      <p:pic>
        <p:nvPicPr>
          <p:cNvPr id="23" name="Picture 23"/>
          <p:cNvPicPr>
            <a:picLocks noChangeAspect="1"/>
          </p:cNvPicPr>
          <p:nvPr/>
        </p:nvPicPr>
        <p:blipFill>
          <a:blip r:embed="rId8">
            <a:alphaModFix amt="7000"/>
          </a:blip>
          <a:stretch>
            <a:fillRect/>
          </a:stretch>
        </p:blipFill>
        <p:spPr>
          <a:xfrm>
            <a:off x="5321300" y="3092450"/>
            <a:ext cx="4445000" cy="2692400"/>
          </a:xfrm>
          <a:prstGeom prst="rect">
            <a:avLst/>
          </a:prstGeom>
        </p:spPr>
      </p:pic>
      <p:sp>
        <p:nvSpPr>
          <p:cNvPr id="24" name="TextBox 24"/>
          <p:cNvSpPr txBox="1"/>
          <p:nvPr/>
        </p:nvSpPr>
        <p:spPr>
          <a:xfrm>
            <a:off x="5835650" y="3136900"/>
            <a:ext cx="4660900" cy="355600"/>
          </a:xfrm>
          <a:prstGeom prst="rect">
            <a:avLst/>
          </a:prstGeom>
        </p:spPr>
        <p:txBody>
          <a:bodyPr lIns="0" tIns="0" rIns="0" bIns="0" rtlCol="0" anchor="ctr"/>
          <a:lstStyle/>
          <a:p>
            <a:pPr lvl="0" algn="l">
              <a:lnSpc>
                <a:spcPct val="116199"/>
              </a:lnSpc>
            </a:pPr>
            <a:r>
              <a:rPr lang="en-US" b="0" i="0" u="none" strike="noStrike" dirty="0">
                <a:solidFill>
                  <a:srgbClr val="323232"/>
                </a:solidFill>
                <a:latin typeface="Gmarket Sans Bold"/>
              </a:rPr>
              <a:t>Subjects</a:t>
            </a:r>
          </a:p>
        </p:txBody>
      </p:sp>
      <p:grpSp>
        <p:nvGrpSpPr>
          <p:cNvPr id="25" name="Group 25"/>
          <p:cNvGrpSpPr/>
          <p:nvPr/>
        </p:nvGrpSpPr>
        <p:grpSpPr>
          <a:xfrm>
            <a:off x="0" y="2147483647"/>
            <a:ext cx="2147483647" cy="2147483647"/>
            <a:chOff x="0" y="0"/>
            <a:chExt cx="0" cy="0"/>
          </a:xfrm>
        </p:grpSpPr>
      </p:grpSp>
      <p:pic>
        <p:nvPicPr>
          <p:cNvPr id="26" name="Picture 26"/>
          <p:cNvPicPr>
            <a:picLocks noChangeAspect="1"/>
          </p:cNvPicPr>
          <p:nvPr/>
        </p:nvPicPr>
        <p:blipFill>
          <a:blip r:embed="rId9"/>
          <a:stretch>
            <a:fillRect/>
          </a:stretch>
        </p:blipFill>
        <p:spPr>
          <a:xfrm>
            <a:off x="0" y="266700"/>
            <a:ext cx="10287000" cy="101600"/>
          </a:xfrm>
          <a:prstGeom prst="rect">
            <a:avLst/>
          </a:prstGeom>
        </p:spPr>
      </p:pic>
      <p:sp>
        <p:nvSpPr>
          <p:cNvPr id="27" name="TextBox 27"/>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3</a:t>
            </a:r>
          </a:p>
        </p:txBody>
      </p:sp>
      <p:sp>
        <p:nvSpPr>
          <p:cNvPr id="28" name="TextBox 28"/>
          <p:cNvSpPr txBox="1"/>
          <p:nvPr/>
        </p:nvSpPr>
        <p:spPr>
          <a:xfrm>
            <a:off x="2667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Course Overview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2"/>
          <p:cNvGrpSpPr/>
          <p:nvPr/>
        </p:nvGrpSpPr>
        <p:grpSpPr>
          <a:xfrm>
            <a:off x="2147483647" y="2147483647"/>
            <a:ext cx="2147483647" cy="2147483647"/>
            <a:chOff x="0" y="0"/>
            <a:chExt cx="0" cy="0"/>
          </a:xfrm>
        </p:grpSpPr>
      </p:grpSp>
      <p:pic>
        <p:nvPicPr>
          <p:cNvPr id="3" name="Picture 3"/>
          <p:cNvPicPr>
            <a:picLocks noChangeAspect="1"/>
          </p:cNvPicPr>
          <p:nvPr/>
        </p:nvPicPr>
        <p:blipFill>
          <a:blip r:embed="rId2">
            <a:alphaModFix amt="17000"/>
          </a:blip>
          <a:stretch>
            <a:fillRect/>
          </a:stretch>
        </p:blipFill>
        <p:spPr>
          <a:xfrm>
            <a:off x="2705100" y="2159000"/>
            <a:ext cx="5029200" cy="736600"/>
          </a:xfrm>
          <a:prstGeom prst="rect">
            <a:avLst/>
          </a:prstGeom>
        </p:spPr>
      </p:pic>
      <p:sp>
        <p:nvSpPr>
          <p:cNvPr id="4" name="TextBox 4"/>
          <p:cNvSpPr txBox="1"/>
          <p:nvPr/>
        </p:nvSpPr>
        <p:spPr>
          <a:xfrm>
            <a:off x="3136900" y="2311400"/>
            <a:ext cx="4178300" cy="406400"/>
          </a:xfrm>
          <a:prstGeom prst="rect">
            <a:avLst/>
          </a:prstGeom>
        </p:spPr>
        <p:txBody>
          <a:bodyPr lIns="0" tIns="0" rIns="0" bIns="0" rtlCol="0" anchor="ctr"/>
          <a:lstStyle/>
          <a:p>
            <a:pPr lvl="0" algn="ctr">
              <a:lnSpc>
                <a:spcPct val="116199"/>
              </a:lnSpc>
            </a:pPr>
            <a:r>
              <a:rPr lang="en-US" sz="2300" b="1" i="0" u="none" strike="noStrike">
                <a:solidFill>
                  <a:srgbClr val="323232"/>
                </a:solidFill>
                <a:latin typeface="Gmarket Sans Medium"/>
              </a:rPr>
              <a:t>Translation Studies Major</a:t>
            </a:r>
          </a:p>
        </p:txBody>
      </p:sp>
      <p:grpSp>
        <p:nvGrpSpPr>
          <p:cNvPr id="5" name="Group 5"/>
          <p:cNvGrpSpPr/>
          <p:nvPr/>
        </p:nvGrpSpPr>
        <p:grpSpPr>
          <a:xfrm>
            <a:off x="2147483647" y="2147483647"/>
            <a:ext cx="2147483647" cy="2147483647"/>
            <a:chOff x="0" y="0"/>
            <a:chExt cx="0" cy="0"/>
          </a:xfrm>
        </p:grpSpPr>
      </p:grpSp>
      <p:pic>
        <p:nvPicPr>
          <p:cNvPr id="6" name="Picture 6"/>
          <p:cNvPicPr>
            <a:picLocks noChangeAspect="1"/>
          </p:cNvPicPr>
          <p:nvPr/>
        </p:nvPicPr>
        <p:blipFill>
          <a:blip r:embed="rId3">
            <a:alphaModFix amt="7000"/>
          </a:blip>
          <a:stretch>
            <a:fillRect/>
          </a:stretch>
        </p:blipFill>
        <p:spPr>
          <a:xfrm>
            <a:off x="965200" y="3098800"/>
            <a:ext cx="4178300" cy="2692400"/>
          </a:xfrm>
          <a:prstGeom prst="rect">
            <a:avLst/>
          </a:prstGeom>
        </p:spPr>
      </p:pic>
      <p:sp>
        <p:nvSpPr>
          <p:cNvPr id="7" name="TextBox 7"/>
          <p:cNvSpPr txBox="1"/>
          <p:nvPr/>
        </p:nvSpPr>
        <p:spPr>
          <a:xfrm>
            <a:off x="1562100" y="4051300"/>
            <a:ext cx="3314700" cy="1473200"/>
          </a:xfrm>
          <a:prstGeom prst="rect">
            <a:avLst/>
          </a:prstGeom>
        </p:spPr>
        <p:txBody>
          <a:bodyPr lIns="0" tIns="0" rIns="0" bIns="0" rtlCol="0" anchor="ctr"/>
          <a:lstStyle/>
          <a:p>
            <a:pPr lvl="0" algn="l">
              <a:lnSpc>
                <a:spcPct val="116199"/>
              </a:lnSpc>
            </a:pPr>
            <a:r>
              <a:rPr lang="en-US" sz="1700" b="0" i="0" u="none" strike="noStrike">
                <a:solidFill>
                  <a:srgbClr val="323232"/>
                </a:solidFill>
                <a:latin typeface="Gmarket Sans Medium"/>
              </a:rPr>
              <a:t>-Develops academic and practical translation skills, including localization strategies for cultural and market needs.</a:t>
            </a:r>
          </a:p>
        </p:txBody>
      </p:sp>
      <p:pic>
        <p:nvPicPr>
          <p:cNvPr id="8" name="Picture 8"/>
          <p:cNvPicPr>
            <a:picLocks noChangeAspect="1"/>
          </p:cNvPicPr>
          <p:nvPr/>
        </p:nvPicPr>
        <p:blipFill>
          <a:blip r:embed="rId4">
            <a:alphaModFix amt="50000"/>
          </a:blip>
          <a:stretch>
            <a:fillRect/>
          </a:stretch>
        </p:blipFill>
        <p:spPr>
          <a:xfrm>
            <a:off x="965200" y="3111500"/>
            <a:ext cx="469900" cy="469900"/>
          </a:xfrm>
          <a:prstGeom prst="rect">
            <a:avLst/>
          </a:prstGeom>
        </p:spPr>
      </p:pic>
      <p:sp>
        <p:nvSpPr>
          <p:cNvPr id="9" name="TextBox 9"/>
          <p:cNvSpPr txBox="1"/>
          <p:nvPr/>
        </p:nvSpPr>
        <p:spPr>
          <a:xfrm>
            <a:off x="1041400" y="3124200"/>
            <a:ext cx="317500" cy="406400"/>
          </a:xfrm>
          <a:prstGeom prst="rect">
            <a:avLst/>
          </a:prstGeom>
        </p:spPr>
        <p:txBody>
          <a:bodyPr lIns="0" tIns="0" rIns="0" bIns="0" rtlCol="0" anchor="ctr"/>
          <a:lstStyle/>
          <a:p>
            <a:pPr lvl="0" algn="ctr">
              <a:lnSpc>
                <a:spcPct val="116199"/>
              </a:lnSpc>
            </a:pPr>
            <a:r>
              <a:rPr lang="en-US" sz="2300" b="0" i="0" u="none" strike="noStrike">
                <a:solidFill>
                  <a:srgbClr val="FFFFFF"/>
                </a:solidFill>
                <a:latin typeface="Gmarket Sans Medium"/>
              </a:rPr>
              <a:t>1</a:t>
            </a:r>
          </a:p>
        </p:txBody>
      </p:sp>
      <p:sp>
        <p:nvSpPr>
          <p:cNvPr id="10" name="TextBox 10"/>
          <p:cNvSpPr txBox="1"/>
          <p:nvPr/>
        </p:nvSpPr>
        <p:spPr>
          <a:xfrm>
            <a:off x="1562100" y="3314700"/>
            <a:ext cx="3352800" cy="1066800"/>
          </a:xfrm>
          <a:prstGeom prst="rect">
            <a:avLst/>
          </a:prstGeom>
        </p:spPr>
        <p:txBody>
          <a:bodyPr lIns="0" tIns="0" rIns="0" bIns="0" rtlCol="0" anchor="ctr"/>
          <a:lstStyle/>
          <a:p>
            <a:pPr lvl="0" algn="l">
              <a:lnSpc>
                <a:spcPct val="116199"/>
              </a:lnSpc>
            </a:pPr>
            <a:r>
              <a:rPr lang="en-US" sz="2000" b="0" i="0" u="none" strike="noStrike">
                <a:solidFill>
                  <a:srgbClr val="323232"/>
                </a:solidFill>
                <a:latin typeface="Gmarket Sans Bold"/>
              </a:rPr>
              <a:t>Key strengths of department</a:t>
            </a:r>
          </a:p>
          <a:p>
            <a:pPr lvl="0" algn="l">
              <a:lnSpc>
                <a:spcPct val="116199"/>
              </a:lnSpc>
            </a:pPr>
            <a:endParaRPr lang="en-US" sz="2000" b="0" i="0" u="none" strike="noStrike">
              <a:solidFill>
                <a:srgbClr val="323232"/>
              </a:solidFill>
              <a:latin typeface="Gmarket Sans Bold"/>
            </a:endParaRPr>
          </a:p>
        </p:txBody>
      </p:sp>
      <p:sp>
        <p:nvSpPr>
          <p:cNvPr id="11" name="TextBox 11"/>
          <p:cNvSpPr txBox="1"/>
          <p:nvPr/>
        </p:nvSpPr>
        <p:spPr>
          <a:xfrm>
            <a:off x="5461000" y="3733800"/>
            <a:ext cx="4521200" cy="1816100"/>
          </a:xfrm>
          <a:prstGeom prst="rect">
            <a:avLst/>
          </a:prstGeom>
        </p:spPr>
        <p:txBody>
          <a:bodyPr lIns="0" tIns="0" rIns="0" bIns="0" rtlCol="0" anchor="ctr"/>
          <a:lstStyle/>
          <a:p>
            <a:pPr lvl="0" algn="l">
              <a:lnSpc>
                <a:spcPct val="116199"/>
              </a:lnSpc>
            </a:pPr>
            <a:r>
              <a:rPr lang="en-US" sz="1700" b="0" i="0" u="none" strike="noStrike">
                <a:solidFill>
                  <a:srgbClr val="323232"/>
                </a:solidFill>
                <a:latin typeface="Gmarket Sans Medium"/>
              </a:rPr>
              <a:t>Transcreation, Translation Quality Assessment, Translation Seminar, Professional Translation Practice, Understanding the Localization Industry, Literary Translation, </a:t>
            </a:r>
          </a:p>
          <a:p>
            <a:pPr lvl="0" algn="l">
              <a:lnSpc>
                <a:spcPct val="116199"/>
              </a:lnSpc>
            </a:pPr>
            <a:r>
              <a:rPr lang="en-US" sz="1700" b="0" i="0" u="none" strike="noStrike">
                <a:solidFill>
                  <a:srgbClr val="323232"/>
                </a:solidFill>
                <a:latin typeface="Gmarket Sans Medium"/>
              </a:rPr>
              <a:t>Theory and Practice of Translation.</a:t>
            </a:r>
          </a:p>
          <a:p>
            <a:pPr lvl="0" algn="l">
              <a:lnSpc>
                <a:spcPct val="116199"/>
              </a:lnSpc>
            </a:pPr>
            <a:endParaRPr lang="en-US" sz="1700" b="0" i="0" u="none" strike="noStrike">
              <a:solidFill>
                <a:srgbClr val="323232"/>
              </a:solidFill>
              <a:latin typeface="Gmarket Sans Medium"/>
            </a:endParaRPr>
          </a:p>
        </p:txBody>
      </p:sp>
      <p:grpSp>
        <p:nvGrpSpPr>
          <p:cNvPr id="12" name="Group 12"/>
          <p:cNvGrpSpPr/>
          <p:nvPr/>
        </p:nvGrpSpPr>
        <p:grpSpPr>
          <a:xfrm>
            <a:off x="2147483647" y="2147483647"/>
            <a:ext cx="2147483647" cy="2147483647"/>
            <a:chOff x="0" y="0"/>
            <a:chExt cx="0" cy="0"/>
          </a:xfrm>
        </p:grpSpPr>
      </p:grpSp>
      <p:pic>
        <p:nvPicPr>
          <p:cNvPr id="13" name="Picture 13"/>
          <p:cNvPicPr>
            <a:picLocks noChangeAspect="1"/>
          </p:cNvPicPr>
          <p:nvPr/>
        </p:nvPicPr>
        <p:blipFill>
          <a:blip r:embed="rId5">
            <a:alphaModFix amt="7000"/>
          </a:blip>
          <a:stretch>
            <a:fillRect/>
          </a:stretch>
        </p:blipFill>
        <p:spPr>
          <a:xfrm>
            <a:off x="3124200" y="5981700"/>
            <a:ext cx="4203700" cy="2717800"/>
          </a:xfrm>
          <a:prstGeom prst="rect">
            <a:avLst/>
          </a:prstGeom>
        </p:spPr>
      </p:pic>
      <p:grpSp>
        <p:nvGrpSpPr>
          <p:cNvPr id="14" name="Group 14"/>
          <p:cNvGrpSpPr/>
          <p:nvPr/>
        </p:nvGrpSpPr>
        <p:grpSpPr>
          <a:xfrm>
            <a:off x="2147483647" y="2147483647"/>
            <a:ext cx="2147483647" cy="2147483647"/>
            <a:chOff x="0" y="0"/>
            <a:chExt cx="0" cy="0"/>
          </a:xfrm>
        </p:grpSpPr>
      </p:grpSp>
      <p:sp>
        <p:nvSpPr>
          <p:cNvPr id="15" name="TextBox 15"/>
          <p:cNvSpPr txBox="1"/>
          <p:nvPr/>
        </p:nvSpPr>
        <p:spPr>
          <a:xfrm>
            <a:off x="3568700" y="7086600"/>
            <a:ext cx="3594100" cy="1282700"/>
          </a:xfrm>
          <a:prstGeom prst="rect">
            <a:avLst/>
          </a:prstGeom>
        </p:spPr>
        <p:txBody>
          <a:bodyPr lIns="0" tIns="0" rIns="0" bIns="0" rtlCol="0" anchor="ctr"/>
          <a:lstStyle/>
          <a:p>
            <a:pPr lvl="0" algn="l">
              <a:lnSpc>
                <a:spcPct val="116199"/>
              </a:lnSpc>
            </a:pPr>
            <a:r>
              <a:rPr lang="en-US" sz="1800" b="0" i="0" u="none" strike="noStrike">
                <a:solidFill>
                  <a:srgbClr val="323232"/>
                </a:solidFill>
                <a:latin typeface="Gmarket Sans Medium"/>
              </a:rPr>
              <a:t>Translator, Translation Quality Manager, Post-Editor, Proofreader, Reviewer </a:t>
            </a:r>
          </a:p>
        </p:txBody>
      </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6">
            <a:alphaModFix amt="50000"/>
          </a:blip>
          <a:stretch>
            <a:fillRect/>
          </a:stretch>
        </p:blipFill>
        <p:spPr>
          <a:xfrm>
            <a:off x="3124200" y="5994400"/>
            <a:ext cx="508000" cy="508000"/>
          </a:xfrm>
          <a:prstGeom prst="rect">
            <a:avLst/>
          </a:prstGeom>
        </p:spPr>
      </p:pic>
      <p:sp>
        <p:nvSpPr>
          <p:cNvPr id="18" name="TextBox 18"/>
          <p:cNvSpPr txBox="1"/>
          <p:nvPr/>
        </p:nvSpPr>
        <p:spPr>
          <a:xfrm>
            <a:off x="3200400" y="6007100"/>
            <a:ext cx="342900" cy="444500"/>
          </a:xfrm>
          <a:prstGeom prst="rect">
            <a:avLst/>
          </a:prstGeom>
        </p:spPr>
        <p:txBody>
          <a:bodyPr lIns="0" tIns="0" rIns="0" bIns="0" rtlCol="0" anchor="ctr"/>
          <a:lstStyle/>
          <a:p>
            <a:pPr lvl="0" algn="ctr">
              <a:lnSpc>
                <a:spcPct val="116199"/>
              </a:lnSpc>
            </a:pPr>
            <a:r>
              <a:rPr lang="en-US" sz="2500" b="0" i="0" u="none" strike="noStrike">
                <a:solidFill>
                  <a:srgbClr val="FFFFFF"/>
                </a:solidFill>
                <a:latin typeface="Gmarket Sans Medium"/>
              </a:rPr>
              <a:t>3</a:t>
            </a:r>
          </a:p>
        </p:txBody>
      </p:sp>
      <p:sp>
        <p:nvSpPr>
          <p:cNvPr id="19" name="TextBox 19"/>
          <p:cNvSpPr txBox="1"/>
          <p:nvPr/>
        </p:nvSpPr>
        <p:spPr>
          <a:xfrm>
            <a:off x="3746500" y="6235700"/>
            <a:ext cx="3632200" cy="355600"/>
          </a:xfrm>
          <a:prstGeom prst="rect">
            <a:avLst/>
          </a:prstGeom>
        </p:spPr>
        <p:txBody>
          <a:bodyPr lIns="0" tIns="0" rIns="0" bIns="0" rtlCol="0" anchor="ctr"/>
          <a:lstStyle/>
          <a:p>
            <a:pPr lvl="0" algn="l">
              <a:lnSpc>
                <a:spcPct val="116199"/>
              </a:lnSpc>
            </a:pPr>
            <a:r>
              <a:rPr lang="en-US" sz="2000" b="0" i="0" u="none" strike="noStrike">
                <a:solidFill>
                  <a:srgbClr val="323232"/>
                </a:solidFill>
                <a:latin typeface="Gmarket Sans Bold"/>
              </a:rPr>
              <a:t>Career Pathways</a:t>
            </a:r>
          </a:p>
        </p:txBody>
      </p:sp>
      <p:grpSp>
        <p:nvGrpSpPr>
          <p:cNvPr id="20" name="Group 20"/>
          <p:cNvGrpSpPr/>
          <p:nvPr/>
        </p:nvGrpSpPr>
        <p:grpSpPr>
          <a:xfrm>
            <a:off x="2147483647" y="2147483647"/>
            <a:ext cx="2147483647" cy="2147483647"/>
            <a:chOff x="0" y="0"/>
            <a:chExt cx="0" cy="0"/>
          </a:xfrm>
        </p:grpSpPr>
      </p:grpSp>
      <p:pic>
        <p:nvPicPr>
          <p:cNvPr id="21" name="Picture 21"/>
          <p:cNvPicPr>
            <a:picLocks noChangeAspect="1"/>
          </p:cNvPicPr>
          <p:nvPr/>
        </p:nvPicPr>
        <p:blipFill>
          <a:blip r:embed="rId7">
            <a:alphaModFix amt="50000"/>
          </a:blip>
          <a:stretch>
            <a:fillRect/>
          </a:stretch>
        </p:blipFill>
        <p:spPr>
          <a:xfrm>
            <a:off x="5321300" y="3098800"/>
            <a:ext cx="406400" cy="406400"/>
          </a:xfrm>
          <a:prstGeom prst="rect">
            <a:avLst/>
          </a:prstGeom>
        </p:spPr>
      </p:pic>
      <p:sp>
        <p:nvSpPr>
          <p:cNvPr id="22" name="TextBox 22"/>
          <p:cNvSpPr txBox="1"/>
          <p:nvPr/>
        </p:nvSpPr>
        <p:spPr>
          <a:xfrm>
            <a:off x="5384800" y="3111500"/>
            <a:ext cx="279400" cy="368300"/>
          </a:xfrm>
          <a:prstGeom prst="rect">
            <a:avLst/>
          </a:prstGeom>
        </p:spPr>
        <p:txBody>
          <a:bodyPr lIns="0" tIns="0" rIns="0" bIns="0" rtlCol="0" anchor="ctr"/>
          <a:lstStyle/>
          <a:p>
            <a:pPr lvl="0" algn="ctr">
              <a:lnSpc>
                <a:spcPct val="116199"/>
              </a:lnSpc>
            </a:pPr>
            <a:r>
              <a:rPr lang="en-US" sz="2000" b="0" i="0" u="none" strike="noStrike">
                <a:solidFill>
                  <a:srgbClr val="FFFFFF"/>
                </a:solidFill>
                <a:latin typeface="Gmarket Sans Medium"/>
              </a:rPr>
              <a:t>2</a:t>
            </a:r>
          </a:p>
        </p:txBody>
      </p:sp>
      <p:pic>
        <p:nvPicPr>
          <p:cNvPr id="23" name="Picture 23"/>
          <p:cNvPicPr>
            <a:picLocks noChangeAspect="1"/>
          </p:cNvPicPr>
          <p:nvPr/>
        </p:nvPicPr>
        <p:blipFill>
          <a:blip r:embed="rId8">
            <a:alphaModFix amt="7000"/>
          </a:blip>
          <a:stretch>
            <a:fillRect/>
          </a:stretch>
        </p:blipFill>
        <p:spPr>
          <a:xfrm>
            <a:off x="5321300" y="3098800"/>
            <a:ext cx="4445000" cy="2692400"/>
          </a:xfrm>
          <a:prstGeom prst="rect">
            <a:avLst/>
          </a:prstGeom>
        </p:spPr>
      </p:pic>
      <p:sp>
        <p:nvSpPr>
          <p:cNvPr id="24" name="TextBox 24"/>
          <p:cNvSpPr txBox="1"/>
          <p:nvPr/>
        </p:nvSpPr>
        <p:spPr>
          <a:xfrm>
            <a:off x="5994400" y="3276600"/>
            <a:ext cx="4660900" cy="355600"/>
          </a:xfrm>
          <a:prstGeom prst="rect">
            <a:avLst/>
          </a:prstGeom>
        </p:spPr>
        <p:txBody>
          <a:bodyPr lIns="0" tIns="0" rIns="0" bIns="0" rtlCol="0" anchor="ctr"/>
          <a:lstStyle/>
          <a:p>
            <a:pPr lvl="0" algn="l">
              <a:lnSpc>
                <a:spcPct val="116199"/>
              </a:lnSpc>
            </a:pPr>
            <a:r>
              <a:rPr lang="en-US" sz="2000" b="0" i="0" u="none" strike="noStrike">
                <a:solidFill>
                  <a:srgbClr val="323232"/>
                </a:solidFill>
                <a:latin typeface="Gmarket Sans Bold"/>
              </a:rPr>
              <a:t>Subjects</a:t>
            </a:r>
          </a:p>
        </p:txBody>
      </p:sp>
      <p:grpSp>
        <p:nvGrpSpPr>
          <p:cNvPr id="25" name="Group 25"/>
          <p:cNvGrpSpPr/>
          <p:nvPr/>
        </p:nvGrpSpPr>
        <p:grpSpPr>
          <a:xfrm>
            <a:off x="0" y="2147483647"/>
            <a:ext cx="2147483647" cy="2147483647"/>
            <a:chOff x="0" y="0"/>
            <a:chExt cx="0" cy="0"/>
          </a:xfrm>
        </p:grpSpPr>
      </p:grpSp>
      <p:pic>
        <p:nvPicPr>
          <p:cNvPr id="26" name="Picture 26"/>
          <p:cNvPicPr>
            <a:picLocks noChangeAspect="1"/>
          </p:cNvPicPr>
          <p:nvPr/>
        </p:nvPicPr>
        <p:blipFill>
          <a:blip r:embed="rId9"/>
          <a:stretch>
            <a:fillRect/>
          </a:stretch>
        </p:blipFill>
        <p:spPr>
          <a:xfrm>
            <a:off x="0" y="266700"/>
            <a:ext cx="10287000" cy="101600"/>
          </a:xfrm>
          <a:prstGeom prst="rect">
            <a:avLst/>
          </a:prstGeom>
        </p:spPr>
      </p:pic>
      <p:sp>
        <p:nvSpPr>
          <p:cNvPr id="27" name="TextBox 27"/>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4</a:t>
            </a:r>
          </a:p>
        </p:txBody>
      </p:sp>
      <p:sp>
        <p:nvSpPr>
          <p:cNvPr id="28" name="TextBox 28"/>
          <p:cNvSpPr txBox="1"/>
          <p:nvPr/>
        </p:nvSpPr>
        <p:spPr>
          <a:xfrm>
            <a:off x="2667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Course Overview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2"/>
          <p:cNvGrpSpPr/>
          <p:nvPr/>
        </p:nvGrpSpPr>
        <p:grpSpPr>
          <a:xfrm>
            <a:off x="2147483647" y="2147483647"/>
            <a:ext cx="2147483647" cy="2147483647"/>
            <a:chOff x="0" y="0"/>
            <a:chExt cx="0" cy="0"/>
          </a:xfrm>
        </p:grpSpPr>
      </p:grpSp>
      <p:pic>
        <p:nvPicPr>
          <p:cNvPr id="3" name="Picture 3"/>
          <p:cNvPicPr>
            <a:picLocks noChangeAspect="1"/>
          </p:cNvPicPr>
          <p:nvPr/>
        </p:nvPicPr>
        <p:blipFill>
          <a:blip r:embed="rId2">
            <a:alphaModFix amt="17000"/>
          </a:blip>
          <a:stretch>
            <a:fillRect/>
          </a:stretch>
        </p:blipFill>
        <p:spPr>
          <a:xfrm>
            <a:off x="5283200" y="1511300"/>
            <a:ext cx="5029200" cy="736600"/>
          </a:xfrm>
          <a:prstGeom prst="rect">
            <a:avLst/>
          </a:prstGeom>
        </p:spPr>
      </p:pic>
      <p:sp>
        <p:nvSpPr>
          <p:cNvPr id="4" name="TextBox 4"/>
          <p:cNvSpPr txBox="1"/>
          <p:nvPr/>
        </p:nvSpPr>
        <p:spPr>
          <a:xfrm>
            <a:off x="5702300" y="1651000"/>
            <a:ext cx="4178300" cy="444500"/>
          </a:xfrm>
          <a:prstGeom prst="rect">
            <a:avLst/>
          </a:prstGeom>
        </p:spPr>
        <p:txBody>
          <a:bodyPr lIns="0" tIns="0" rIns="0" bIns="0" rtlCol="0" anchor="ctr"/>
          <a:lstStyle/>
          <a:p>
            <a:pPr lvl="0" algn="ctr">
              <a:lnSpc>
                <a:spcPct val="116199"/>
              </a:lnSpc>
            </a:pPr>
            <a:r>
              <a:rPr lang="en-US" sz="2500" b="1" i="0" u="none" strike="noStrike">
                <a:solidFill>
                  <a:srgbClr val="323232"/>
                </a:solidFill>
                <a:latin typeface="Gmarket Sans Medium"/>
              </a:rPr>
              <a:t>English Linguistic Major</a:t>
            </a:r>
          </a:p>
        </p:txBody>
      </p:sp>
      <p:grpSp>
        <p:nvGrpSpPr>
          <p:cNvPr id="5" name="Group 5"/>
          <p:cNvGrpSpPr/>
          <p:nvPr/>
        </p:nvGrpSpPr>
        <p:grpSpPr>
          <a:xfrm>
            <a:off x="0" y="2147483647"/>
            <a:ext cx="2147483647" cy="2147483647"/>
            <a:chOff x="0" y="0"/>
            <a:chExt cx="0" cy="0"/>
          </a:xfrm>
        </p:grpSpPr>
      </p:grpSp>
      <p:pic>
        <p:nvPicPr>
          <p:cNvPr id="6" name="Picture 6"/>
          <p:cNvPicPr>
            <a:picLocks noChangeAspect="1"/>
          </p:cNvPicPr>
          <p:nvPr/>
        </p:nvPicPr>
        <p:blipFill>
          <a:blip r:embed="rId3"/>
          <a:stretch>
            <a:fillRect/>
          </a:stretch>
        </p:blipFill>
        <p:spPr>
          <a:xfrm>
            <a:off x="0" y="266700"/>
            <a:ext cx="10287000" cy="101600"/>
          </a:xfrm>
          <a:prstGeom prst="rect">
            <a:avLst/>
          </a:prstGeom>
        </p:spPr>
      </p:pic>
      <p:sp>
        <p:nvSpPr>
          <p:cNvPr id="7" name="TextBox 7"/>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6</a:t>
            </a:r>
          </a:p>
        </p:txBody>
      </p:sp>
      <p:sp>
        <p:nvSpPr>
          <p:cNvPr id="8" name="TextBox 8"/>
          <p:cNvSpPr txBox="1"/>
          <p:nvPr/>
        </p:nvSpPr>
        <p:spPr>
          <a:xfrm>
            <a:off x="2667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Faculty Introduction</a:t>
            </a:r>
          </a:p>
        </p:txBody>
      </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4"/>
          <a:stretch>
            <a:fillRect/>
          </a:stretch>
        </p:blipFill>
        <p:spPr>
          <a:xfrm>
            <a:off x="762000" y="2654300"/>
            <a:ext cx="1346200" cy="1524000"/>
          </a:xfrm>
          <a:prstGeom prst="rect">
            <a:avLst/>
          </a:prstGeom>
        </p:spPr>
      </p:pic>
      <p:pic>
        <p:nvPicPr>
          <p:cNvPr id="11" name="Picture 11"/>
          <p:cNvPicPr>
            <a:picLocks noChangeAspect="1"/>
          </p:cNvPicPr>
          <p:nvPr/>
        </p:nvPicPr>
        <p:blipFill>
          <a:blip r:embed="rId5"/>
          <a:stretch>
            <a:fillRect/>
          </a:stretch>
        </p:blipFill>
        <p:spPr>
          <a:xfrm>
            <a:off x="762000" y="4508500"/>
            <a:ext cx="1346200" cy="1524000"/>
          </a:xfrm>
          <a:prstGeom prst="rect">
            <a:avLst/>
          </a:prstGeom>
        </p:spPr>
      </p:pic>
      <p:pic>
        <p:nvPicPr>
          <p:cNvPr id="12" name="Picture 12"/>
          <p:cNvPicPr>
            <a:picLocks noChangeAspect="1"/>
          </p:cNvPicPr>
          <p:nvPr/>
        </p:nvPicPr>
        <p:blipFill>
          <a:blip r:embed="rId6"/>
          <a:stretch>
            <a:fillRect/>
          </a:stretch>
        </p:blipFill>
        <p:spPr>
          <a:xfrm>
            <a:off x="762000" y="6362700"/>
            <a:ext cx="1346200" cy="1549400"/>
          </a:xfrm>
          <a:prstGeom prst="rect">
            <a:avLst/>
          </a:prstGeom>
        </p:spPr>
      </p:pic>
      <p:pic>
        <p:nvPicPr>
          <p:cNvPr id="13" name="Picture 13"/>
          <p:cNvPicPr>
            <a:picLocks noChangeAspect="1"/>
          </p:cNvPicPr>
          <p:nvPr/>
        </p:nvPicPr>
        <p:blipFill>
          <a:blip r:embed="rId7"/>
          <a:stretch>
            <a:fillRect/>
          </a:stretch>
        </p:blipFill>
        <p:spPr>
          <a:xfrm>
            <a:off x="762000" y="8229600"/>
            <a:ext cx="1346200" cy="1549400"/>
          </a:xfrm>
          <a:prstGeom prst="rect">
            <a:avLst/>
          </a:prstGeom>
        </p:spPr>
      </p:pic>
      <p:sp>
        <p:nvSpPr>
          <p:cNvPr id="14" name="TextBox 14"/>
          <p:cNvSpPr txBox="1"/>
          <p:nvPr/>
        </p:nvSpPr>
        <p:spPr>
          <a:xfrm>
            <a:off x="2247900" y="2667000"/>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Sookhee</a:t>
            </a:r>
            <a:r>
              <a:rPr lang="en-US" sz="1700" b="1" i="0" u="none" strike="noStrike" dirty="0">
                <a:solidFill>
                  <a:srgbClr val="000000"/>
                </a:solidFill>
                <a:latin typeface="Gmarket Sans Medium"/>
              </a:rPr>
              <a:t> Lee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Syntax, English Linguistics, Linguistics</a:t>
            </a:r>
          </a:p>
          <a:p>
            <a:pPr lvl="0" algn="l">
              <a:lnSpc>
                <a:spcPct val="99600"/>
              </a:lnSpc>
            </a:pPr>
            <a:endParaRPr lang="en-US" sz="1500" b="0" i="0" u="none" strike="noStrike" dirty="0">
              <a:solidFill>
                <a:srgbClr val="000000"/>
              </a:solidFill>
              <a:latin typeface="Gmarket Sans Medium"/>
            </a:endParaRPr>
          </a:p>
        </p:txBody>
      </p:sp>
      <p:sp>
        <p:nvSpPr>
          <p:cNvPr id="15" name="TextBox 15"/>
          <p:cNvSpPr txBox="1"/>
          <p:nvPr/>
        </p:nvSpPr>
        <p:spPr>
          <a:xfrm>
            <a:off x="2247900" y="4521200"/>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Sechang</a:t>
            </a:r>
            <a:r>
              <a:rPr lang="en-US" sz="1700" b="1" i="0" u="none" strike="noStrike" dirty="0">
                <a:solidFill>
                  <a:srgbClr val="000000"/>
                </a:solidFill>
                <a:latin typeface="Gmarket Sans Medium"/>
              </a:rPr>
              <a:t> Lee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Phonology, English Linguistics, Linguistics</a:t>
            </a:r>
          </a:p>
          <a:p>
            <a:pPr lvl="0" algn="l">
              <a:lnSpc>
                <a:spcPct val="99600"/>
              </a:lnSpc>
            </a:pPr>
            <a:endParaRPr lang="en-US" sz="1500" b="0" i="0" u="none" strike="noStrike" dirty="0">
              <a:solidFill>
                <a:srgbClr val="000000"/>
              </a:solidFill>
              <a:latin typeface="Gmarket Sans Medium"/>
            </a:endParaRPr>
          </a:p>
        </p:txBody>
      </p:sp>
      <p:sp>
        <p:nvSpPr>
          <p:cNvPr id="16" name="TextBox 16"/>
          <p:cNvSpPr txBox="1"/>
          <p:nvPr/>
        </p:nvSpPr>
        <p:spPr>
          <a:xfrm>
            <a:off x="2247900" y="6375400"/>
            <a:ext cx="73152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Aejin</a:t>
            </a:r>
            <a:r>
              <a:rPr lang="en-US" sz="1700" b="1" i="0" u="none" strike="noStrike" dirty="0">
                <a:solidFill>
                  <a:srgbClr val="000000"/>
                </a:solidFill>
                <a:latin typeface="Gmarket Sans Medium"/>
              </a:rPr>
              <a:t> Kang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a:t>
            </a:r>
            <a:r>
              <a:rPr lang="en-US" sz="1500" dirty="0">
                <a:solidFill>
                  <a:srgbClr val="000000"/>
                </a:solidFill>
                <a:latin typeface="Gmarket Sans Medium"/>
              </a:rPr>
              <a:t>English</a:t>
            </a:r>
            <a:r>
              <a:rPr lang="ko-KR" altLang="en-US" sz="1500" dirty="0">
                <a:solidFill>
                  <a:srgbClr val="000000"/>
                </a:solidFill>
                <a:latin typeface="Gmarket Sans Medium"/>
              </a:rPr>
              <a:t> </a:t>
            </a:r>
            <a:r>
              <a:rPr lang="en-US" altLang="ko-KR" sz="1500" dirty="0">
                <a:solidFill>
                  <a:srgbClr val="000000"/>
                </a:solidFill>
                <a:latin typeface="Gmarket Sans Medium"/>
              </a:rPr>
              <a:t>Education/TESOL</a:t>
            </a:r>
            <a:endParaRPr lang="en-US" sz="1500" b="0" i="0" u="none" strike="noStrike" dirty="0">
              <a:solidFill>
                <a:srgbClr val="000000"/>
              </a:solidFill>
              <a:latin typeface="Gmarket Sans Medium"/>
            </a:endParaRPr>
          </a:p>
          <a:p>
            <a:pPr lvl="0" algn="l">
              <a:lnSpc>
                <a:spcPct val="99600"/>
              </a:lnSpc>
            </a:pPr>
            <a:endParaRPr lang="en-US" sz="1500" b="0" i="0" u="none" strike="noStrike" dirty="0">
              <a:solidFill>
                <a:srgbClr val="000000"/>
              </a:solidFill>
              <a:latin typeface="Gmarket Sans Medium"/>
            </a:endParaRPr>
          </a:p>
        </p:txBody>
      </p:sp>
      <p:sp>
        <p:nvSpPr>
          <p:cNvPr id="17" name="TextBox 17"/>
          <p:cNvSpPr txBox="1"/>
          <p:nvPr/>
        </p:nvSpPr>
        <p:spPr>
          <a:xfrm>
            <a:off x="2298700" y="8242300"/>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Myunghee</a:t>
            </a:r>
            <a:r>
              <a:rPr lang="en-US" sz="1700" b="1" i="0" u="none" strike="noStrike" dirty="0">
                <a:solidFill>
                  <a:srgbClr val="000000"/>
                </a:solidFill>
                <a:latin typeface="Gmarket Sans Medium"/>
              </a:rPr>
              <a:t> Kim (Professor)</a:t>
            </a:r>
          </a:p>
          <a:p>
            <a:pPr lvl="0" algn="l">
              <a:lnSpc>
                <a:spcPct val="99600"/>
              </a:lnSpc>
            </a:pPr>
            <a:endParaRPr lang="en-US" sz="1700" b="1" i="0" u="none" strike="noStrike" dirty="0">
              <a:solidFill>
                <a:srgbClr val="000000"/>
              </a:solidFill>
              <a:latin typeface="Gmarket Sans Medium"/>
            </a:endParaRPr>
          </a:p>
          <a:p>
            <a:pPr lvl="0">
              <a:lnSpc>
                <a:spcPct val="99600"/>
              </a:lnSpc>
            </a:pPr>
            <a:r>
              <a:rPr lang="en-US" sz="1500" b="0" i="0" u="none" strike="noStrike" dirty="0">
                <a:solidFill>
                  <a:srgbClr val="000000"/>
                </a:solidFill>
                <a:latin typeface="Gmarket Sans Medium"/>
              </a:rPr>
              <a:t>Field</a:t>
            </a:r>
            <a:r>
              <a:rPr lang="en-US" altLang="ko-KR" sz="1500" dirty="0">
                <a:solidFill>
                  <a:srgbClr val="000000"/>
                </a:solidFill>
                <a:latin typeface="Gmarket Sans Medium"/>
              </a:rPr>
              <a:t>: English</a:t>
            </a:r>
            <a:r>
              <a:rPr lang="ko-KR" altLang="en-US" sz="1500" dirty="0">
                <a:solidFill>
                  <a:srgbClr val="000000"/>
                </a:solidFill>
                <a:latin typeface="Gmarket Sans Medium"/>
              </a:rPr>
              <a:t> </a:t>
            </a:r>
            <a:r>
              <a:rPr lang="en-US" altLang="ko-KR" sz="1500" dirty="0">
                <a:solidFill>
                  <a:srgbClr val="000000"/>
                </a:solidFill>
                <a:latin typeface="Gmarket Sans Medium"/>
              </a:rPr>
              <a:t>Education/TESOL</a:t>
            </a:r>
            <a:endParaRPr lang="en-US" sz="1500" b="0" i="0" u="none" strike="noStrike" dirty="0">
              <a:solidFill>
                <a:srgbClr val="000000"/>
              </a:solidFill>
              <a:latin typeface="Gmarket Sans Medium"/>
            </a:endParaRPr>
          </a:p>
          <a:p>
            <a:pPr lvl="0" algn="l">
              <a:lnSpc>
                <a:spcPct val="99600"/>
              </a:lnSpc>
            </a:pPr>
            <a:endParaRPr lang="en-US" sz="1500" b="0" i="0" u="none" strike="noStrike" dirty="0">
              <a:solidFill>
                <a:srgbClr val="000000"/>
              </a:solidFill>
              <a:latin typeface="Gmarket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2"/>
          <p:cNvGrpSpPr/>
          <p:nvPr/>
        </p:nvGrpSpPr>
        <p:grpSpPr>
          <a:xfrm>
            <a:off x="0" y="2147483647"/>
            <a:ext cx="2147483647" cy="2147483647"/>
            <a:chOff x="0" y="0"/>
            <a:chExt cx="0" cy="0"/>
          </a:xfrm>
        </p:grpSpPr>
      </p:grpSp>
      <p:pic>
        <p:nvPicPr>
          <p:cNvPr id="3" name="Picture 3"/>
          <p:cNvPicPr>
            <a:picLocks noChangeAspect="1"/>
          </p:cNvPicPr>
          <p:nvPr/>
        </p:nvPicPr>
        <p:blipFill>
          <a:blip r:embed="rId2"/>
          <a:stretch>
            <a:fillRect/>
          </a:stretch>
        </p:blipFill>
        <p:spPr>
          <a:xfrm>
            <a:off x="0" y="266700"/>
            <a:ext cx="10287000" cy="101600"/>
          </a:xfrm>
          <a:prstGeom prst="rect">
            <a:avLst/>
          </a:prstGeom>
        </p:spPr>
      </p:pic>
      <p:sp>
        <p:nvSpPr>
          <p:cNvPr id="4" name="TextBox 4"/>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7</a:t>
            </a:r>
          </a:p>
        </p:txBody>
      </p:sp>
      <p:sp>
        <p:nvSpPr>
          <p:cNvPr id="5" name="TextBox 5"/>
          <p:cNvSpPr txBox="1"/>
          <p:nvPr/>
        </p:nvSpPr>
        <p:spPr>
          <a:xfrm>
            <a:off x="2667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Faculty Introduction</a:t>
            </a:r>
          </a:p>
        </p:txBody>
      </p:sp>
      <p:sp>
        <p:nvSpPr>
          <p:cNvPr id="6" name="TextBox 6"/>
          <p:cNvSpPr txBox="1"/>
          <p:nvPr/>
        </p:nvSpPr>
        <p:spPr>
          <a:xfrm>
            <a:off x="1879600" y="8940800"/>
            <a:ext cx="7315200" cy="787400"/>
          </a:xfrm>
          <a:prstGeom prst="rect">
            <a:avLst/>
          </a:prstGeom>
        </p:spPr>
        <p:txBody>
          <a:bodyPr lIns="0" tIns="0" rIns="0" bIns="0" rtlCol="0" anchor="t"/>
          <a:lstStyle/>
          <a:p>
            <a:pPr lvl="0" algn="l">
              <a:lnSpc>
                <a:spcPct val="99600"/>
              </a:lnSpc>
            </a:pPr>
            <a:r>
              <a:rPr lang="en-US" sz="1700" b="1" dirty="0" err="1">
                <a:solidFill>
                  <a:srgbClr val="000000"/>
                </a:solidFill>
                <a:latin typeface="Gmarket Sans Medium"/>
              </a:rPr>
              <a:t>Inshik</a:t>
            </a:r>
            <a:r>
              <a:rPr lang="ko-KR" altLang="en-US" sz="1700" b="1" dirty="0">
                <a:solidFill>
                  <a:srgbClr val="000000"/>
                </a:solidFill>
                <a:latin typeface="Gmarket Sans Medium"/>
              </a:rPr>
              <a:t> </a:t>
            </a:r>
            <a:r>
              <a:rPr lang="en-US" altLang="ko-KR" sz="1700" b="1" dirty="0">
                <a:solidFill>
                  <a:srgbClr val="000000"/>
                </a:solidFill>
                <a:latin typeface="Gmarket Sans Medium"/>
              </a:rPr>
              <a:t>Bang</a:t>
            </a:r>
            <a:r>
              <a:rPr lang="en-US" sz="1700" b="1" i="0" u="none" strike="noStrike" dirty="0">
                <a:solidFill>
                  <a:srgbClr val="000000"/>
                </a:solidFill>
                <a:latin typeface="Gmarket Sans Medium"/>
              </a:rPr>
              <a:t>(Associate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Autobiography, Comic Studies, New Media Narratives</a:t>
            </a:r>
          </a:p>
        </p:txBody>
      </p:sp>
      <p:sp>
        <p:nvSpPr>
          <p:cNvPr id="7" name="TextBox 7"/>
          <p:cNvSpPr txBox="1"/>
          <p:nvPr/>
        </p:nvSpPr>
        <p:spPr>
          <a:xfrm>
            <a:off x="1879600" y="3327400"/>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Gyounghoon</a:t>
            </a:r>
            <a:r>
              <a:rPr lang="en-US" sz="1700" b="1" i="0" u="none" strike="noStrike" dirty="0">
                <a:solidFill>
                  <a:srgbClr val="000000"/>
                </a:solidFill>
                <a:latin typeface="Gmarket Sans Medium"/>
              </a:rPr>
              <a:t> </a:t>
            </a:r>
            <a:r>
              <a:rPr lang="en-US" sz="1700" b="1" i="0" u="none" strike="noStrike" dirty="0" err="1">
                <a:solidFill>
                  <a:srgbClr val="000000"/>
                </a:solidFill>
                <a:latin typeface="Gmarket Sans Medium"/>
              </a:rPr>
              <a:t>Yoo</a:t>
            </a:r>
            <a:r>
              <a:rPr lang="en-US" sz="1700" b="1" i="0" u="none" strike="noStrike" dirty="0">
                <a:solidFill>
                  <a:srgbClr val="000000"/>
                </a:solidFill>
                <a:latin typeface="Gmarket Sans Medium"/>
              </a:rPr>
              <a:t>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English Literature, Theory, Criticism</a:t>
            </a:r>
          </a:p>
          <a:p>
            <a:pPr lvl="0" algn="l">
              <a:lnSpc>
                <a:spcPct val="99600"/>
              </a:lnSpc>
            </a:pPr>
            <a:endParaRPr lang="en-US" sz="1500" b="0" i="0" u="none" strike="noStrike" dirty="0">
              <a:solidFill>
                <a:srgbClr val="000000"/>
              </a:solidFill>
              <a:latin typeface="Gmarket Sans Medium"/>
            </a:endParaRPr>
          </a:p>
        </p:txBody>
      </p:sp>
      <p:sp>
        <p:nvSpPr>
          <p:cNvPr id="8" name="TextBox 8"/>
          <p:cNvSpPr txBox="1"/>
          <p:nvPr/>
        </p:nvSpPr>
        <p:spPr>
          <a:xfrm>
            <a:off x="1879600" y="4610100"/>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Sehjae</a:t>
            </a:r>
            <a:r>
              <a:rPr lang="en-US" sz="1700" b="1" i="0" u="none" strike="noStrike" dirty="0">
                <a:solidFill>
                  <a:srgbClr val="000000"/>
                </a:solidFill>
                <a:latin typeface="Gmarket Sans Medium"/>
              </a:rPr>
              <a:t> Chun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English Literature, Ecocriticism, Korean Studies</a:t>
            </a:r>
          </a:p>
          <a:p>
            <a:pPr lvl="0" algn="l">
              <a:lnSpc>
                <a:spcPct val="99600"/>
              </a:lnSpc>
            </a:pPr>
            <a:endParaRPr lang="en-US" sz="1500" b="0" i="0" u="none" strike="noStrike" dirty="0">
              <a:solidFill>
                <a:srgbClr val="000000"/>
              </a:solidFill>
              <a:latin typeface="Gmarket Sans Medium"/>
            </a:endParaRPr>
          </a:p>
        </p:txBody>
      </p:sp>
      <p:sp>
        <p:nvSpPr>
          <p:cNvPr id="9" name="TextBox 9"/>
          <p:cNvSpPr txBox="1"/>
          <p:nvPr/>
        </p:nvSpPr>
        <p:spPr>
          <a:xfrm>
            <a:off x="1866900" y="6159500"/>
            <a:ext cx="8153400" cy="12827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Sojin</a:t>
            </a:r>
            <a:r>
              <a:rPr lang="en-US" sz="1700" b="1" i="0" u="none" strike="noStrike" dirty="0">
                <a:solidFill>
                  <a:srgbClr val="000000"/>
                </a:solidFill>
                <a:latin typeface="Gmarket Sans Medium"/>
              </a:rPr>
              <a:t> Park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a:t>
            </a:r>
            <a:r>
              <a:rPr lang="en-US" sz="1200" b="0" i="0" u="none" strike="noStrike" dirty="0">
                <a:solidFill>
                  <a:srgbClr val="000000"/>
                </a:solidFill>
                <a:latin typeface="Gmarket Sans Medium"/>
              </a:rPr>
              <a:t>Anglo-American Children's and Young Adult Literature Criticism, Comparative Children's and Young Adult Literature, Mythology and Religious Literature, Folklore and Cultural Studies</a:t>
            </a:r>
          </a:p>
          <a:p>
            <a:pPr lvl="0" algn="l">
              <a:lnSpc>
                <a:spcPct val="99600"/>
              </a:lnSpc>
            </a:pPr>
            <a:endParaRPr lang="en-US" sz="1200" b="0" i="0" u="none" strike="noStrike" dirty="0">
              <a:solidFill>
                <a:srgbClr val="000000"/>
              </a:solidFill>
              <a:latin typeface="Gmarket Sans Medium"/>
            </a:endParaRPr>
          </a:p>
        </p:txBody>
      </p:sp>
      <p:sp>
        <p:nvSpPr>
          <p:cNvPr id="10" name="TextBox 10"/>
          <p:cNvSpPr txBox="1"/>
          <p:nvPr/>
        </p:nvSpPr>
        <p:spPr>
          <a:xfrm>
            <a:off x="1879600" y="7569200"/>
            <a:ext cx="7594600" cy="12827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Sunghee</a:t>
            </a:r>
            <a:r>
              <a:rPr lang="en-US" sz="1700" b="1" i="0" u="none" strike="noStrike" dirty="0">
                <a:solidFill>
                  <a:srgbClr val="000000"/>
                </a:solidFill>
                <a:latin typeface="Gmarket Sans Medium"/>
              </a:rPr>
              <a:t>  </a:t>
            </a:r>
            <a:r>
              <a:rPr lang="en-US" sz="1700" b="1" i="0" u="none" strike="noStrike" dirty="0" err="1">
                <a:solidFill>
                  <a:srgbClr val="000000"/>
                </a:solidFill>
                <a:latin typeface="Gmarket Sans Medium"/>
              </a:rPr>
              <a:t>Yook</a:t>
            </a:r>
            <a:r>
              <a:rPr lang="en-US" sz="1700" b="1" i="0" u="none" strike="noStrike" dirty="0">
                <a:solidFill>
                  <a:srgbClr val="000000"/>
                </a:solidFill>
                <a:latin typeface="Gmarket Sans Medium"/>
              </a:rPr>
              <a:t>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Anglo-American Women's Literature, Women's Studies/Gender Studies, Asian American Literature</a:t>
            </a:r>
          </a:p>
          <a:p>
            <a:pPr lvl="0" algn="l">
              <a:lnSpc>
                <a:spcPct val="99600"/>
              </a:lnSpc>
            </a:pPr>
            <a:endParaRPr lang="en-US" sz="1500" b="0" i="0" u="none" strike="noStrike" dirty="0">
              <a:solidFill>
                <a:srgbClr val="000000"/>
              </a:solidFill>
              <a:latin typeface="Gmarket Sans Medium"/>
            </a:endParaRPr>
          </a:p>
        </p:txBody>
      </p:sp>
      <p:grpSp>
        <p:nvGrpSpPr>
          <p:cNvPr id="11" name="Group 11"/>
          <p:cNvGrpSpPr/>
          <p:nvPr/>
        </p:nvGrpSpPr>
        <p:grpSpPr>
          <a:xfrm>
            <a:off x="2147483647" y="2147483647"/>
            <a:ext cx="2147483647" cy="2147483647"/>
            <a:chOff x="0" y="0"/>
            <a:chExt cx="0" cy="0"/>
          </a:xfrm>
        </p:grpSpPr>
      </p:grpSp>
      <p:pic>
        <p:nvPicPr>
          <p:cNvPr id="12" name="Picture 12"/>
          <p:cNvPicPr>
            <a:picLocks noChangeAspect="1"/>
          </p:cNvPicPr>
          <p:nvPr/>
        </p:nvPicPr>
        <p:blipFill>
          <a:blip r:embed="rId3"/>
          <a:stretch>
            <a:fillRect/>
          </a:stretch>
        </p:blipFill>
        <p:spPr>
          <a:xfrm>
            <a:off x="571500" y="3251200"/>
            <a:ext cx="1066800" cy="1257300"/>
          </a:xfrm>
          <a:prstGeom prst="rect">
            <a:avLst/>
          </a:prstGeom>
        </p:spPr>
      </p:pic>
      <p:pic>
        <p:nvPicPr>
          <p:cNvPr id="13" name="Picture 13"/>
          <p:cNvPicPr>
            <a:picLocks noChangeAspect="1"/>
          </p:cNvPicPr>
          <p:nvPr/>
        </p:nvPicPr>
        <p:blipFill>
          <a:blip r:embed="rId4"/>
          <a:stretch>
            <a:fillRect/>
          </a:stretch>
        </p:blipFill>
        <p:spPr>
          <a:xfrm>
            <a:off x="571500" y="4673600"/>
            <a:ext cx="1041400" cy="1257300"/>
          </a:xfrm>
          <a:prstGeom prst="rect">
            <a:avLst/>
          </a:prstGeom>
        </p:spPr>
      </p:pic>
      <p:pic>
        <p:nvPicPr>
          <p:cNvPr id="14" name="Picture 14"/>
          <p:cNvPicPr>
            <a:picLocks noChangeAspect="1"/>
          </p:cNvPicPr>
          <p:nvPr/>
        </p:nvPicPr>
        <p:blipFill>
          <a:blip r:embed="rId5"/>
          <a:stretch>
            <a:fillRect/>
          </a:stretch>
        </p:blipFill>
        <p:spPr>
          <a:xfrm>
            <a:off x="571500" y="6083300"/>
            <a:ext cx="1041400" cy="1257300"/>
          </a:xfrm>
          <a:prstGeom prst="rect">
            <a:avLst/>
          </a:prstGeom>
        </p:spPr>
      </p:pic>
      <p:pic>
        <p:nvPicPr>
          <p:cNvPr id="15" name="Picture 15"/>
          <p:cNvPicPr>
            <a:picLocks noChangeAspect="1"/>
          </p:cNvPicPr>
          <p:nvPr/>
        </p:nvPicPr>
        <p:blipFill>
          <a:blip r:embed="rId6"/>
          <a:stretch>
            <a:fillRect/>
          </a:stretch>
        </p:blipFill>
        <p:spPr>
          <a:xfrm>
            <a:off x="571500" y="7480300"/>
            <a:ext cx="1066800" cy="1244600"/>
          </a:xfrm>
          <a:prstGeom prst="rect">
            <a:avLst/>
          </a:prstGeom>
        </p:spPr>
      </p:pic>
      <p:pic>
        <p:nvPicPr>
          <p:cNvPr id="16" name="Picture 16"/>
          <p:cNvPicPr>
            <a:picLocks noChangeAspect="1"/>
          </p:cNvPicPr>
          <p:nvPr/>
        </p:nvPicPr>
        <p:blipFill>
          <a:blip r:embed="rId7"/>
          <a:stretch>
            <a:fillRect/>
          </a:stretch>
        </p:blipFill>
        <p:spPr>
          <a:xfrm>
            <a:off x="596900" y="8851900"/>
            <a:ext cx="1066800" cy="1282700"/>
          </a:xfrm>
          <a:prstGeom prst="rect">
            <a:avLst/>
          </a:prstGeom>
        </p:spPr>
      </p:pic>
      <p:pic>
        <p:nvPicPr>
          <p:cNvPr id="17" name="Picture 17"/>
          <p:cNvPicPr>
            <a:picLocks noChangeAspect="1"/>
          </p:cNvPicPr>
          <p:nvPr/>
        </p:nvPicPr>
        <p:blipFill>
          <a:blip r:embed="rId8"/>
          <a:stretch>
            <a:fillRect/>
          </a:stretch>
        </p:blipFill>
        <p:spPr>
          <a:xfrm>
            <a:off x="596900" y="1854200"/>
            <a:ext cx="1054100" cy="1244600"/>
          </a:xfrm>
          <a:prstGeom prst="rect">
            <a:avLst/>
          </a:prstGeom>
        </p:spPr>
      </p:pic>
      <p:sp>
        <p:nvSpPr>
          <p:cNvPr id="18" name="TextBox 18"/>
          <p:cNvSpPr txBox="1"/>
          <p:nvPr/>
        </p:nvSpPr>
        <p:spPr>
          <a:xfrm>
            <a:off x="1879600" y="1866900"/>
            <a:ext cx="6565900" cy="12827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Inchan</a:t>
            </a:r>
            <a:r>
              <a:rPr lang="en-US" sz="1700" b="1" i="0" u="none" strike="noStrike" dirty="0">
                <a:solidFill>
                  <a:srgbClr val="000000"/>
                </a:solidFill>
                <a:latin typeface="Gmarket Sans Medium"/>
              </a:rPr>
              <a:t> Park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American Literature, Modern Fiction, </a:t>
            </a:r>
          </a:p>
          <a:p>
            <a:pPr lvl="0" algn="l">
              <a:lnSpc>
                <a:spcPct val="99600"/>
              </a:lnSpc>
            </a:pPr>
            <a:r>
              <a:rPr lang="en-US" sz="1500" b="0" i="0" u="none" strike="noStrike" dirty="0">
                <a:solidFill>
                  <a:srgbClr val="000000"/>
                </a:solidFill>
                <a:latin typeface="Gmarket Sans Medium"/>
              </a:rPr>
              <a:t>           Science Fiction (SF), Posthumanism</a:t>
            </a:r>
          </a:p>
          <a:p>
            <a:pPr lvl="0" algn="l">
              <a:lnSpc>
                <a:spcPct val="99600"/>
              </a:lnSpc>
            </a:pPr>
            <a:endParaRPr lang="en-US" sz="1500" b="0" i="0" u="none" strike="noStrike" dirty="0">
              <a:solidFill>
                <a:srgbClr val="000000"/>
              </a:solidFill>
              <a:latin typeface="Gmarket Sans Medium"/>
            </a:endParaRPr>
          </a:p>
        </p:txBody>
      </p:sp>
      <p:grpSp>
        <p:nvGrpSpPr>
          <p:cNvPr id="19" name="Group 19"/>
          <p:cNvGrpSpPr/>
          <p:nvPr/>
        </p:nvGrpSpPr>
        <p:grpSpPr>
          <a:xfrm>
            <a:off x="2147483647" y="2147483647"/>
            <a:ext cx="2147483647" cy="2147483647"/>
            <a:chOff x="0" y="0"/>
            <a:chExt cx="0" cy="0"/>
          </a:xfrm>
        </p:grpSpPr>
      </p:grpSp>
      <p:pic>
        <p:nvPicPr>
          <p:cNvPr id="20" name="Picture 20"/>
          <p:cNvPicPr>
            <a:picLocks noChangeAspect="1"/>
          </p:cNvPicPr>
          <p:nvPr/>
        </p:nvPicPr>
        <p:blipFill>
          <a:blip r:embed="rId9">
            <a:alphaModFix amt="17000"/>
          </a:blip>
          <a:stretch>
            <a:fillRect/>
          </a:stretch>
        </p:blipFill>
        <p:spPr>
          <a:xfrm>
            <a:off x="5270500" y="1422400"/>
            <a:ext cx="5029200" cy="736600"/>
          </a:xfrm>
          <a:prstGeom prst="rect">
            <a:avLst/>
          </a:prstGeom>
        </p:spPr>
      </p:pic>
      <p:sp>
        <p:nvSpPr>
          <p:cNvPr id="21" name="TextBox 21"/>
          <p:cNvSpPr txBox="1"/>
          <p:nvPr/>
        </p:nvSpPr>
        <p:spPr>
          <a:xfrm>
            <a:off x="5270500" y="1574800"/>
            <a:ext cx="5029200" cy="406400"/>
          </a:xfrm>
          <a:prstGeom prst="rect">
            <a:avLst/>
          </a:prstGeom>
        </p:spPr>
        <p:txBody>
          <a:bodyPr lIns="0" tIns="0" rIns="0" bIns="0" rtlCol="0" anchor="ctr"/>
          <a:lstStyle/>
          <a:p>
            <a:pPr lvl="0" algn="ctr">
              <a:lnSpc>
                <a:spcPct val="116199"/>
              </a:lnSpc>
            </a:pPr>
            <a:r>
              <a:rPr lang="en-US" sz="2400" b="1" i="0" u="none" strike="noStrike" dirty="0">
                <a:solidFill>
                  <a:srgbClr val="000000"/>
                </a:solidFill>
                <a:latin typeface="Gmarket Sans Medium"/>
              </a:rPr>
              <a:t>English</a:t>
            </a:r>
            <a:r>
              <a:rPr lang="en-US" sz="2000" b="1" i="0" u="none" strike="noStrike" dirty="0">
                <a:solidFill>
                  <a:srgbClr val="000000"/>
                </a:solidFill>
                <a:latin typeface="Gmarket Sans Medium"/>
              </a:rPr>
              <a:t> </a:t>
            </a:r>
            <a:r>
              <a:rPr lang="en-US" sz="2400" b="1" i="0" u="none" strike="noStrike" dirty="0">
                <a:solidFill>
                  <a:srgbClr val="000000"/>
                </a:solidFill>
                <a:latin typeface="Gmarket Sans Medium"/>
              </a:rPr>
              <a:t>Literature Major</a:t>
            </a:r>
            <a:endParaRPr lang="en-US" sz="2000" b="1" i="0" u="none" strike="noStrike" dirty="0">
              <a:solidFill>
                <a:srgbClr val="000000"/>
              </a:solidFill>
              <a:latin typeface="Gmarket Sa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723900" y="2667000"/>
            <a:ext cx="1295400" cy="1524000"/>
          </a:xfrm>
          <a:prstGeom prst="rect">
            <a:avLst/>
          </a:prstGeom>
        </p:spPr>
      </p:pic>
      <p:pic>
        <p:nvPicPr>
          <p:cNvPr id="3" name="Picture 3"/>
          <p:cNvPicPr>
            <a:picLocks noChangeAspect="1"/>
          </p:cNvPicPr>
          <p:nvPr/>
        </p:nvPicPr>
        <p:blipFill>
          <a:blip r:embed="rId3"/>
          <a:stretch>
            <a:fillRect/>
          </a:stretch>
        </p:blipFill>
        <p:spPr>
          <a:xfrm>
            <a:off x="723900" y="4648200"/>
            <a:ext cx="1270000" cy="1511300"/>
          </a:xfrm>
          <a:prstGeom prst="rect">
            <a:avLst/>
          </a:prstGeom>
        </p:spPr>
      </p:pic>
      <p:pic>
        <p:nvPicPr>
          <p:cNvPr id="4" name="Picture 4"/>
          <p:cNvPicPr>
            <a:picLocks noChangeAspect="1"/>
          </p:cNvPicPr>
          <p:nvPr/>
        </p:nvPicPr>
        <p:blipFill>
          <a:blip r:embed="rId4"/>
          <a:stretch>
            <a:fillRect/>
          </a:stretch>
        </p:blipFill>
        <p:spPr>
          <a:xfrm>
            <a:off x="723900" y="6654800"/>
            <a:ext cx="1257300" cy="1524000"/>
          </a:xfrm>
          <a:prstGeom prst="rect">
            <a:avLst/>
          </a:prstGeom>
        </p:spPr>
      </p:pic>
      <p:grpSp>
        <p:nvGrpSpPr>
          <p:cNvPr id="5" name="Group 5"/>
          <p:cNvGrpSpPr/>
          <p:nvPr/>
        </p:nvGrpSpPr>
        <p:grpSpPr>
          <a:xfrm>
            <a:off x="0" y="2147483647"/>
            <a:ext cx="2147483647" cy="2147483647"/>
            <a:chOff x="0" y="0"/>
            <a:chExt cx="0" cy="0"/>
          </a:xfrm>
        </p:grpSpPr>
      </p:grpSp>
      <p:pic>
        <p:nvPicPr>
          <p:cNvPr id="6" name="Picture 6"/>
          <p:cNvPicPr>
            <a:picLocks noChangeAspect="1"/>
          </p:cNvPicPr>
          <p:nvPr/>
        </p:nvPicPr>
        <p:blipFill>
          <a:blip r:embed="rId5"/>
          <a:stretch>
            <a:fillRect/>
          </a:stretch>
        </p:blipFill>
        <p:spPr>
          <a:xfrm>
            <a:off x="0" y="266700"/>
            <a:ext cx="10287000" cy="101600"/>
          </a:xfrm>
          <a:prstGeom prst="rect">
            <a:avLst/>
          </a:prstGeom>
        </p:spPr>
      </p:pic>
      <p:sp>
        <p:nvSpPr>
          <p:cNvPr id="7" name="TextBox 7"/>
          <p:cNvSpPr txBox="1"/>
          <p:nvPr/>
        </p:nvSpPr>
        <p:spPr>
          <a:xfrm>
            <a:off x="9652000" y="482600"/>
            <a:ext cx="342900" cy="431800"/>
          </a:xfrm>
          <a:prstGeom prst="rect">
            <a:avLst/>
          </a:prstGeom>
        </p:spPr>
        <p:txBody>
          <a:bodyPr lIns="0" tIns="0" rIns="0" bIns="0" rtlCol="0" anchor="ctr"/>
          <a:lstStyle/>
          <a:p>
            <a:pPr lvl="0" algn="r">
              <a:lnSpc>
                <a:spcPct val="95449"/>
              </a:lnSpc>
            </a:pPr>
            <a:r>
              <a:rPr lang="en-US" sz="2400" b="0" i="0" u="none" strike="noStrike" spc="100">
                <a:solidFill>
                  <a:srgbClr val="001CA0"/>
                </a:solidFill>
                <a:latin typeface="Anek Bangla Expanded SemiBold"/>
              </a:rPr>
              <a:t>8</a:t>
            </a:r>
          </a:p>
        </p:txBody>
      </p:sp>
      <p:sp>
        <p:nvSpPr>
          <p:cNvPr id="8" name="TextBox 8"/>
          <p:cNvSpPr txBox="1"/>
          <p:nvPr/>
        </p:nvSpPr>
        <p:spPr>
          <a:xfrm>
            <a:off x="266700" y="685800"/>
            <a:ext cx="6616700" cy="711200"/>
          </a:xfrm>
          <a:prstGeom prst="rect">
            <a:avLst/>
          </a:prstGeom>
        </p:spPr>
        <p:txBody>
          <a:bodyPr lIns="0" tIns="0" rIns="0" bIns="0" rtlCol="0" anchor="ctr"/>
          <a:lstStyle/>
          <a:p>
            <a:pPr lvl="0" algn="l">
              <a:lnSpc>
                <a:spcPct val="116199"/>
              </a:lnSpc>
            </a:pPr>
            <a:r>
              <a:rPr lang="en-US" sz="4000" b="0" i="0" u="none" strike="noStrike">
                <a:solidFill>
                  <a:srgbClr val="091C78"/>
                </a:solidFill>
                <a:latin typeface="Gmarket Sans Bold"/>
              </a:rPr>
              <a:t>Faculty Introduction</a:t>
            </a:r>
          </a:p>
        </p:txBody>
      </p:sp>
      <p:sp>
        <p:nvSpPr>
          <p:cNvPr id="9" name="TextBox 9"/>
          <p:cNvSpPr txBox="1"/>
          <p:nvPr/>
        </p:nvSpPr>
        <p:spPr>
          <a:xfrm>
            <a:off x="2209800" y="2679700"/>
            <a:ext cx="6565900" cy="1054100"/>
          </a:xfrm>
          <a:prstGeom prst="rect">
            <a:avLst/>
          </a:prstGeom>
        </p:spPr>
        <p:txBody>
          <a:bodyPr lIns="0" tIns="0" rIns="0" bIns="0" rtlCol="0" anchor="t"/>
          <a:lstStyle/>
          <a:p>
            <a:pPr lvl="0" algn="l">
              <a:lnSpc>
                <a:spcPct val="99600"/>
              </a:lnSpc>
            </a:pPr>
            <a:r>
              <a:rPr lang="en-US" sz="1700" b="1" i="0" u="none" strike="noStrike" dirty="0">
                <a:solidFill>
                  <a:srgbClr val="000000"/>
                </a:solidFill>
                <a:latin typeface="Gmarket Sans Medium"/>
              </a:rPr>
              <a:t>Hyung-</a:t>
            </a:r>
            <a:r>
              <a:rPr lang="en-US" sz="1700" b="1" i="0" u="none" strike="noStrike" dirty="0" err="1">
                <a:solidFill>
                  <a:srgbClr val="000000"/>
                </a:solidFill>
                <a:latin typeface="Gmarket Sans Medium"/>
              </a:rPr>
              <a:t>jin</a:t>
            </a:r>
            <a:r>
              <a:rPr lang="en-US" sz="1700" b="1" i="0" u="none" strike="noStrike" dirty="0">
                <a:solidFill>
                  <a:srgbClr val="000000"/>
                </a:solidFill>
                <a:latin typeface="Gmarket Sans Medium"/>
              </a:rPr>
              <a:t> Lee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Translation Studies, Comparative Literature</a:t>
            </a:r>
          </a:p>
          <a:p>
            <a:pPr lvl="0" algn="l">
              <a:lnSpc>
                <a:spcPct val="99600"/>
              </a:lnSpc>
            </a:pPr>
            <a:endParaRPr lang="en-US" sz="1500" b="0" i="0" u="none" strike="noStrike" dirty="0">
              <a:solidFill>
                <a:srgbClr val="000000"/>
              </a:solidFill>
              <a:latin typeface="Gmarket Sans Medium"/>
            </a:endParaRPr>
          </a:p>
        </p:txBody>
      </p:sp>
      <p:sp>
        <p:nvSpPr>
          <p:cNvPr id="10" name="TextBox 10"/>
          <p:cNvSpPr txBox="1"/>
          <p:nvPr/>
        </p:nvSpPr>
        <p:spPr>
          <a:xfrm>
            <a:off x="2260600" y="4660900"/>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Eunseon</a:t>
            </a:r>
            <a:r>
              <a:rPr lang="en-US" sz="1700" b="1" i="0" u="none" strike="noStrike" dirty="0">
                <a:solidFill>
                  <a:srgbClr val="000000"/>
                </a:solidFill>
                <a:latin typeface="Gmarket Sans Medium"/>
              </a:rPr>
              <a:t> Chung (Assistant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Translation Studies, Linguistics</a:t>
            </a:r>
          </a:p>
          <a:p>
            <a:pPr lvl="0" algn="l">
              <a:lnSpc>
                <a:spcPct val="99600"/>
              </a:lnSpc>
            </a:pPr>
            <a:endParaRPr lang="en-US" sz="1500" b="0" i="0" u="none" strike="noStrike" dirty="0">
              <a:solidFill>
                <a:srgbClr val="000000"/>
              </a:solidFill>
              <a:latin typeface="Gmarket Sans Medium"/>
            </a:endParaRPr>
          </a:p>
        </p:txBody>
      </p:sp>
      <p:sp>
        <p:nvSpPr>
          <p:cNvPr id="11" name="TextBox 11"/>
          <p:cNvSpPr txBox="1"/>
          <p:nvPr/>
        </p:nvSpPr>
        <p:spPr>
          <a:xfrm>
            <a:off x="2209800" y="6667500"/>
            <a:ext cx="6565900" cy="1054100"/>
          </a:xfrm>
          <a:prstGeom prst="rect">
            <a:avLst/>
          </a:prstGeom>
        </p:spPr>
        <p:txBody>
          <a:bodyPr lIns="0" tIns="0" rIns="0" bIns="0" rtlCol="0" anchor="t"/>
          <a:lstStyle/>
          <a:p>
            <a:pPr lvl="0" algn="l">
              <a:lnSpc>
                <a:spcPct val="99600"/>
              </a:lnSpc>
            </a:pPr>
            <a:r>
              <a:rPr lang="en-US" sz="1700" b="1" i="0" u="none" strike="noStrike" dirty="0" err="1">
                <a:solidFill>
                  <a:srgbClr val="000000"/>
                </a:solidFill>
                <a:latin typeface="Gmarket Sans Medium"/>
              </a:rPr>
              <a:t>Soonmi</a:t>
            </a:r>
            <a:r>
              <a:rPr lang="en-US" sz="1700" b="1" i="0" u="none" strike="noStrike" dirty="0">
                <a:solidFill>
                  <a:srgbClr val="000000"/>
                </a:solidFill>
                <a:latin typeface="Gmarket Sans Medium"/>
              </a:rPr>
              <a:t> Kim (Associate Professor)</a:t>
            </a:r>
          </a:p>
          <a:p>
            <a:pPr lvl="0" algn="l">
              <a:lnSpc>
                <a:spcPct val="99600"/>
              </a:lnSpc>
            </a:pPr>
            <a:endParaRPr lang="en-US" sz="1700" b="1" i="0" u="none" strike="noStrike" dirty="0">
              <a:solidFill>
                <a:srgbClr val="000000"/>
              </a:solidFill>
              <a:latin typeface="Gmarket Sans Medium"/>
            </a:endParaRPr>
          </a:p>
          <a:p>
            <a:pPr lvl="0" algn="l">
              <a:lnSpc>
                <a:spcPct val="99600"/>
              </a:lnSpc>
            </a:pPr>
            <a:r>
              <a:rPr lang="en-US" sz="1500" b="0" i="0" u="none" strike="noStrike" dirty="0">
                <a:solidFill>
                  <a:srgbClr val="000000"/>
                </a:solidFill>
                <a:latin typeface="Gmarket Sans Medium"/>
              </a:rPr>
              <a:t>Field: Translation and Interpretation</a:t>
            </a:r>
          </a:p>
          <a:p>
            <a:pPr lvl="0" algn="l">
              <a:lnSpc>
                <a:spcPct val="99600"/>
              </a:lnSpc>
            </a:pPr>
            <a:endParaRPr lang="en-US" sz="1500" b="0" i="0" u="none" strike="noStrike" dirty="0">
              <a:solidFill>
                <a:srgbClr val="000000"/>
              </a:solidFill>
              <a:latin typeface="Gmarket Sans Medium"/>
            </a:endParaRPr>
          </a:p>
        </p:txBody>
      </p:sp>
      <p:grpSp>
        <p:nvGrpSpPr>
          <p:cNvPr id="12" name="Group 12"/>
          <p:cNvGrpSpPr/>
          <p:nvPr/>
        </p:nvGrpSpPr>
        <p:grpSpPr>
          <a:xfrm>
            <a:off x="2147483647" y="2147483647"/>
            <a:ext cx="2147483647" cy="2147483647"/>
            <a:chOff x="0" y="0"/>
            <a:chExt cx="0" cy="0"/>
          </a:xfrm>
        </p:grpSpPr>
      </p:grpSp>
      <p:pic>
        <p:nvPicPr>
          <p:cNvPr id="13" name="Picture 13"/>
          <p:cNvPicPr>
            <a:picLocks noChangeAspect="1"/>
          </p:cNvPicPr>
          <p:nvPr/>
        </p:nvPicPr>
        <p:blipFill>
          <a:blip r:embed="rId6">
            <a:alphaModFix amt="17000"/>
          </a:blip>
          <a:stretch>
            <a:fillRect/>
          </a:stretch>
        </p:blipFill>
        <p:spPr>
          <a:xfrm>
            <a:off x="4991100" y="1498600"/>
            <a:ext cx="5295900" cy="736600"/>
          </a:xfrm>
          <a:prstGeom prst="rect">
            <a:avLst/>
          </a:prstGeom>
        </p:spPr>
      </p:pic>
      <p:sp>
        <p:nvSpPr>
          <p:cNvPr id="14" name="TextBox 14"/>
          <p:cNvSpPr txBox="1"/>
          <p:nvPr/>
        </p:nvSpPr>
        <p:spPr>
          <a:xfrm>
            <a:off x="4629150" y="1647190"/>
            <a:ext cx="6019800" cy="406400"/>
          </a:xfrm>
          <a:prstGeom prst="rect">
            <a:avLst/>
          </a:prstGeom>
        </p:spPr>
        <p:txBody>
          <a:bodyPr lIns="0" tIns="0" rIns="0" bIns="0" rtlCol="0" anchor="ctr"/>
          <a:lstStyle/>
          <a:p>
            <a:pPr lvl="0" algn="ctr">
              <a:lnSpc>
                <a:spcPct val="116199"/>
              </a:lnSpc>
            </a:pPr>
            <a:r>
              <a:rPr lang="en-US" sz="2400" b="1" i="0" u="none" strike="noStrike" dirty="0">
                <a:solidFill>
                  <a:srgbClr val="000000"/>
                </a:solidFill>
                <a:latin typeface="Gmarket Sans Medium"/>
              </a:rPr>
              <a:t>Translation</a:t>
            </a:r>
            <a:r>
              <a:rPr lang="en-US" sz="2400" b="0" i="0" u="none" strike="noStrike" dirty="0">
                <a:solidFill>
                  <a:srgbClr val="000000"/>
                </a:solidFill>
                <a:latin typeface="Gmarket Sans Medium"/>
              </a:rPr>
              <a:t> </a:t>
            </a:r>
            <a:r>
              <a:rPr lang="en-US" sz="2400" b="1" i="0" u="none" strike="noStrike" dirty="0">
                <a:solidFill>
                  <a:srgbClr val="000000"/>
                </a:solidFill>
                <a:latin typeface="Gmarket Sans Medium"/>
              </a:rPr>
              <a:t>Studies Major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1414</Words>
  <Application>Microsoft Office PowerPoint</Application>
  <PresentationFormat>사용자 지정</PresentationFormat>
  <Paragraphs>261</Paragraphs>
  <Slides>19</Slides>
  <Notes>0</Notes>
  <HiddenSlides>0</HiddenSlides>
  <MMClips>0</MMClips>
  <ScaleCrop>false</ScaleCrop>
  <HeadingPairs>
    <vt:vector size="6" baseType="variant">
      <vt:variant>
        <vt:lpstr>사용한 글꼴</vt:lpstr>
      </vt:variant>
      <vt:variant>
        <vt:i4>10</vt:i4>
      </vt:variant>
      <vt:variant>
        <vt:lpstr>테마</vt:lpstr>
      </vt:variant>
      <vt:variant>
        <vt:i4>1</vt:i4>
      </vt:variant>
      <vt:variant>
        <vt:lpstr>슬라이드 제목</vt:lpstr>
      </vt:variant>
      <vt:variant>
        <vt:i4>19</vt:i4>
      </vt:variant>
    </vt:vector>
  </HeadingPairs>
  <TitlesOfParts>
    <vt:vector size="30" baseType="lpstr">
      <vt:lpstr>Calibri</vt:lpstr>
      <vt:lpstr>Arial</vt:lpstr>
      <vt:lpstr>Anek Bangla Expanded Bold</vt:lpstr>
      <vt:lpstr>Noto Sans CJK KR Regular</vt:lpstr>
      <vt:lpstr>맑은 고딕</vt:lpstr>
      <vt:lpstr>Anek Bangla Expanded SemiBold</vt:lpstr>
      <vt:lpstr>Gmarket Sans Medium</vt:lpstr>
      <vt:lpstr>Gmarket Sans Bold</vt:lpstr>
      <vt:lpstr>Noto Sans CJK KR Bold</vt:lpstr>
      <vt:lpstr>Noto Sans CJK KR Medium</vt:lpstr>
      <vt:lpstr>Office Theme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SMU</dc:creator>
  <cp:lastModifiedBy>SMU</cp:lastModifiedBy>
  <cp:revision>17</cp:revision>
  <dcterms:created xsi:type="dcterms:W3CDTF">2006-08-16T00:00:00Z</dcterms:created>
  <dcterms:modified xsi:type="dcterms:W3CDTF">2025-09-25T02:03:57Z</dcterms:modified>
</cp:coreProperties>
</file>